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embeddedFontLst>
    <p:embeddedFont>
      <p:font typeface="TDBTUM+ArialMT"/>
      <p:regular r:id="rId45"/>
    </p:embeddedFont>
    <p:embeddedFont>
      <p:font typeface="BTVOPK+Arial-BoldMT"/>
      <p:regular r:id="rId46"/>
    </p:embeddedFont>
    <p:embeddedFont>
      <p:font typeface="CPLNWI+Cambria-Bold"/>
      <p:regular r:id="rId4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font" Target="fonts/font1.fntdata" /><Relationship Id="rId46" Type="http://schemas.openxmlformats.org/officeDocument/2006/relationships/font" Target="fonts/font2.fntdata" /><Relationship Id="rId47" Type="http://schemas.openxmlformats.org/officeDocument/2006/relationships/font" Target="fonts/font3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8419" y="4585515"/>
            <a:ext cx="8365177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"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ﺍﻷﻄﻔﺎﻝ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ﺭﻳﺎﺽ</a:t>
            </a:r>
            <a:r>
              <a:rPr dirty="0" sz="4000" spc="-12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ﻟﻤﺮﺍﺟﻌﺎﺕ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"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ﺍﻟﺘﺪﺭﻳﺒﻲ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TDBTUM+ArialMT"/>
                <a:cs typeface="TDBTUM+ArialMT"/>
              </a:rPr>
              <a:t>ﺍﻟﻌﺮﺽ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9493" y="5784220"/>
            <a:ext cx="301638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DBTUM+ArialMT"/>
                <a:cs typeface="TDBTUM+ArialMT"/>
              </a:rPr>
              <a:t>ﺍﻷﻄﻔﺎﻝ</a:t>
            </a:r>
            <a:r>
              <a:rPr dirty="0" sz="28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TDBTUM+ArialMT"/>
                <a:cs typeface="TDBTUM+ArialMT"/>
              </a:rPr>
              <a:t>ﺭﻳﺎﺽ</a:t>
            </a:r>
            <a:r>
              <a:rPr dirty="0" sz="28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ffffff"/>
                </a:solidFill>
                <a:latin typeface="TDBTUM+ArialMT"/>
                <a:cs typeface="TDBTUM+ArialMT"/>
              </a:rPr>
              <a:t>ﻟﻤﺪﺭﺍﺀ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16969" y="330080"/>
            <a:ext cx="252027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(1)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2800" spc="13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7113" y="1100447"/>
            <a:ext cx="50542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؟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"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ﻭﺍﻟﻤﺘﻜﺎﻣﻞ</a:t>
            </a:r>
            <a:r>
              <a:rPr dirty="0" sz="1800" spc="16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ﺍﻟﺸﺎﻣﻞ</a:t>
            </a:r>
            <a:r>
              <a:rPr dirty="0" sz="1800" spc="15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ﺍﻟﻨﻤﻮ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"</a:t>
            </a:r>
            <a:r>
              <a:rPr dirty="0" sz="180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ﺗﻌﺰﺯ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ﺃﻦ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ﺍﻷﻨﺸﻄﺔ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ﻟﻬﺬ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ﻛﻴﻒ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: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ﺗﺄﻤﻞ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1805" y="3659458"/>
            <a:ext cx="251127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ﺍﻟﻔﺼﻮﻝ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ﺧﺎﺭﺝ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ﺍﻟﺠﻤﺎﻋﻲ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72287" y="3677879"/>
            <a:ext cx="12063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ﺍﻟﻧﺎﺋﻲ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4641" y="3778167"/>
            <a:ext cx="241874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ﺍﻷﺸﻜﺎﻝ</a:t>
            </a:r>
            <a:r>
              <a:rPr dirty="0" sz="1800" spc="1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ﻟﺘﻜﻮﻳﻦ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ﺍﻟﻘﻄﻊ</a:t>
            </a:r>
            <a:r>
              <a:rPr dirty="0" sz="1800" spc="1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ﺗﺮﻛﻴﺐ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00620" y="3782636"/>
            <a:ext cx="235114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ﻭﺍﻟﻤﺸﺎﻋﺮ</a:t>
            </a:r>
            <a:r>
              <a:rPr dirty="0" sz="1800" spc="14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ﺍﻟﺮﺃﻲ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ﻋﻦ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ﺍﻟﺘﻌﺒﻴﺮ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093" y="4501622"/>
            <a:ext cx="1194337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ﺧﻼﻝ</a:t>
            </a:r>
            <a:r>
              <a:rPr dirty="0" sz="1600" spc="-8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ﻣﻦ</a:t>
            </a:r>
            <a:r>
              <a:rPr dirty="0" sz="1600" spc="-101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ﺍﻟﺘﻮﺍﺻﻞ</a:t>
            </a:r>
            <a:r>
              <a:rPr dirty="0" sz="1600" spc="-12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ﻭﻣﻬﺎﺭﺍﺕ</a:t>
            </a:r>
            <a:r>
              <a:rPr dirty="0" sz="1600" spc="-11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ﺍﻻﺟﺘﻤﺎﻋﻴﺔ</a:t>
            </a:r>
            <a:r>
              <a:rPr dirty="0" sz="1600" spc="-108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ﻣﻬﺎﺭﺍﺗﻬﻢ</a:t>
            </a:r>
            <a:r>
              <a:rPr dirty="0" sz="1600" spc="-117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ﺗﻨﻤﻴﺔ</a:t>
            </a:r>
            <a:r>
              <a:rPr dirty="0" sz="1600" spc="-10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ﺟﺎﻧﺐ</a:t>
            </a:r>
            <a:r>
              <a:rPr dirty="0" sz="1600" spc="-102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ﺇﻟﻰ</a:t>
            </a:r>
            <a:r>
              <a:rPr dirty="0" sz="1600" spc="-11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،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ﻭﺍﻟﺪﻗﻴﻘﺔ</a:t>
            </a:r>
            <a:r>
              <a:rPr dirty="0" sz="1600" spc="-108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ﺍﻟﻜﺒﺮﻯ</a:t>
            </a:r>
            <a:r>
              <a:rPr dirty="0" sz="1600" spc="-104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ﺍﻟﺤﺮﻛﻴﺔ</a:t>
            </a:r>
            <a:r>
              <a:rPr dirty="0" sz="1600" spc="-104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ﻣﻬﺎﺭﺍﺗﻬﻢ</a:t>
            </a:r>
            <a:r>
              <a:rPr dirty="0" sz="1600" spc="-117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ﻛﺘﻨﻤﻴﺔ</a:t>
            </a:r>
            <a:r>
              <a:rPr dirty="0" sz="1600" spc="-114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،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ﺍﻟﻤﺠﺎﻻﺕ</a:t>
            </a:r>
            <a:r>
              <a:rPr dirty="0" sz="1600" spc="-104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ﻣﺨﺘﻠﻒ</a:t>
            </a:r>
            <a:r>
              <a:rPr dirty="0" sz="1600" spc="-10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ﻓﻲ</a:t>
            </a:r>
            <a:r>
              <a:rPr dirty="0" sz="1600" spc="-10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ﺍﻷﻄﻔﺎﻝ</a:t>
            </a:r>
            <a:r>
              <a:rPr dirty="0" sz="1600" spc="-9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ﻧﻤﻮ</a:t>
            </a:r>
            <a:r>
              <a:rPr dirty="0" sz="1600" spc="-107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1600" spc="-8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ﺍﻷﻨﺸﻄﺔ</a:t>
            </a:r>
            <a:r>
              <a:rPr dirty="0" sz="1600" spc="-9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ﻫﺬﻩ</a:t>
            </a:r>
            <a:r>
              <a:rPr dirty="0" sz="1600" spc="-92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ﺟﻤﻴﻊ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3772" y="4745462"/>
            <a:ext cx="1084271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mbria"/>
                <a:cs typeface="Cambria"/>
              </a:rPr>
              <a:t>..</a:t>
            </a:r>
            <a:r>
              <a:rPr dirty="0" sz="1600" spc="-1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ﺍﻟﺦ</a:t>
            </a:r>
            <a:r>
              <a:rPr dirty="0" sz="1600" spc="-10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،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ﻭﺗﻄﻮﻳﺮﻫﺎ</a:t>
            </a:r>
            <a:r>
              <a:rPr dirty="0" sz="1600" spc="-10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ﺍﻹﺑﺪﺍﻋﻴﺔ</a:t>
            </a:r>
            <a:r>
              <a:rPr dirty="0" sz="1600" spc="-11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ﻗﺪﺭﺍﺗﻬﻢ</a:t>
            </a:r>
            <a:r>
              <a:rPr dirty="0" sz="1600" spc="-108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ﺍﺳﺘﻜﺸﺎﻑ</a:t>
            </a:r>
            <a:r>
              <a:rPr dirty="0" sz="1600" spc="-107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ﺧﻼﻝ</a:t>
            </a:r>
            <a:r>
              <a:rPr dirty="0" sz="1600" spc="-8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ﻣﻦ</a:t>
            </a:r>
            <a:r>
              <a:rPr dirty="0" sz="1600" spc="-101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ﺧﻴﺎﻟﻬﻢ</a:t>
            </a:r>
            <a:r>
              <a:rPr dirty="0" sz="1600" spc="-112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ﻭﺗﻨﻤﻴﺔ</a:t>
            </a:r>
            <a:r>
              <a:rPr dirty="0" sz="1600" spc="-112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،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ﺍﻟﻨﻔﺲ</a:t>
            </a:r>
            <a:r>
              <a:rPr dirty="0" sz="1600" spc="-101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ﻭﺿﺒﻂ</a:t>
            </a:r>
            <a:r>
              <a:rPr dirty="0" sz="1600" spc="-10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ﻋﻮﺍﻃﻔﻬﻢ</a:t>
            </a:r>
            <a:r>
              <a:rPr dirty="0" sz="1600" spc="-114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ﺗﻨﻈﻴﻢ</a:t>
            </a:r>
            <a:r>
              <a:rPr dirty="0" sz="1600" spc="-10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ﻓﻲ</a:t>
            </a:r>
            <a:r>
              <a:rPr dirty="0" sz="1600" spc="-10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ﻗﺪﺭﺍﺗﻬﻢ</a:t>
            </a:r>
            <a:r>
              <a:rPr dirty="0" sz="1600" spc="-108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1600" spc="-8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ﻛﻤﺎ</a:t>
            </a:r>
            <a:r>
              <a:rPr dirty="0" sz="1600" spc="-10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،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ﺍﻵﺨﺮﻳﻦ</a:t>
            </a:r>
            <a:r>
              <a:rPr dirty="0" sz="1600" spc="-8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ﻣﻊ</a:t>
            </a:r>
            <a:r>
              <a:rPr dirty="0" sz="1600" spc="-9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ﻭﺍﻟﺘﻔﺎﻋﻞ</a:t>
            </a:r>
            <a:r>
              <a:rPr dirty="0" sz="1600" spc="-111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ﺍﻟﺘﺤﺪﺙ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76524" y="5233142"/>
            <a:ext cx="22668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ﺍﻷﻨﺸﻄﺔ</a:t>
            </a:r>
            <a:r>
              <a:rPr dirty="0" sz="1600" spc="-9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ﻫﺬﻩ</a:t>
            </a:r>
            <a:r>
              <a:rPr dirty="0" sz="1600" spc="-92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1600" spc="-89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ﺍﻟﻄﺮﻳﻘﺔ</a:t>
            </a:r>
            <a:r>
              <a:rPr dirty="0" sz="1600" spc="-101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TDBTUM+ArialMT"/>
                <a:cs typeface="TDBTUM+ArialMT"/>
              </a:rPr>
              <a:t>ﺑﻬﺬﻩ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60612" y="5734442"/>
            <a:ext cx="299248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03864"/>
                </a:solidFill>
                <a:latin typeface="BTVOPK+Arial-BoldMT"/>
                <a:cs typeface="BTVOPK+Arial-BoldMT"/>
              </a:rPr>
              <a:t>"</a:t>
            </a:r>
            <a:r>
              <a:rPr dirty="0" sz="2400" b="1">
                <a:solidFill>
                  <a:srgbClr val="203864"/>
                </a:solidFill>
                <a:latin typeface="BTVOPK+Arial-BoldMT"/>
                <a:cs typeface="BTVOPK+Arial-BoldMT"/>
              </a:rPr>
              <a:t>ﻭﺍﻟﻤﺘﻜﺎﻣﻞ</a:t>
            </a:r>
            <a:r>
              <a:rPr dirty="0" sz="2400" spc="21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203864"/>
                </a:solidFill>
                <a:latin typeface="BTVOPK+Arial-BoldMT"/>
                <a:cs typeface="BTVOPK+Arial-BoldMT"/>
              </a:rPr>
              <a:t>ﺍﻟﺸﺎﻣﻞ</a:t>
            </a:r>
            <a:r>
              <a:rPr dirty="0" sz="2400" spc="15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203864"/>
                </a:solidFill>
                <a:latin typeface="BTVOPK+Arial-BoldMT"/>
                <a:cs typeface="BTVOPK+Arial-BoldMT"/>
              </a:rPr>
              <a:t>ﺍﻟﻨﻤﻮ</a:t>
            </a:r>
            <a:r>
              <a:rPr dirty="0" sz="2400" b="1">
                <a:solidFill>
                  <a:srgbClr val="203864"/>
                </a:solidFill>
                <a:latin typeface="BTVOPK+Arial-BoldMT"/>
                <a:cs typeface="BTVOPK+Arial-BoldMT"/>
              </a:rPr>
              <a:t>"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16969" y="330080"/>
            <a:ext cx="252027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(1)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2800" spc="13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5345b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8385" y="882959"/>
            <a:ext cx="50721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ﺍﻟﻤﺒﻜﺮ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ﻣﺮﺣﻠﺔ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ﻓﻲ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ﺭﻛﺎﺋﺰ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2000" spc="-12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ﻷﻨﺸﻄﺔ</a:t>
            </a:r>
            <a:r>
              <a:rPr dirty="0" sz="2000" spc="-11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ﺃﻤﺜﻠﺔ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7209" y="3678749"/>
            <a:ext cx="197933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ﺍﻷﻢ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ﻣﻊ</a:t>
            </a:r>
            <a:r>
              <a:rPr dirty="0" sz="1800" spc="12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ﺍﻟﻘﺼﺺ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ﻗﺮﺍﺀﺓ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4607" y="3678749"/>
            <a:ext cx="132846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ﺍﻟﺠﺪ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ﻣﻐﺎﻣﺮﺍﺕ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37967" y="4419581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6286" y="4956457"/>
            <a:ext cx="19931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ﻭﺣﺎﺿﻨﺔ</a:t>
            </a:r>
            <a:r>
              <a:rPr dirty="0" sz="2000" spc="-1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ﺷﺎﻣﻠﺔ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ﺑﻴﺌﺔ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0872" y="6249145"/>
            <a:ext cx="179303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ﺍﻷﺴﻨﺎﻥ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ﻃﺒﻴﺐ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ﺯﻳﺎﺭﺓ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05282" y="6249145"/>
            <a:ext cx="216862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ﺍﻷﺴﻤﺎﻙ</a:t>
            </a:r>
            <a:r>
              <a:rPr dirty="0" sz="1800" spc="11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ﺣﻮﺽ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ﺇﻟﻰ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ﺭﺣﻠﺔ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44268" y="263241"/>
            <a:ext cx="49894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3200" spc="11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ﺭﻳﺎﺽ</a:t>
            </a:r>
            <a:r>
              <a:rPr dirty="0" sz="3200" spc="14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ﻣﺮﺍﺟﻌﺔ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ﺇﻃﺎﺭ</a:t>
            </a:r>
            <a:r>
              <a:rPr dirty="0" sz="3200" spc="14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ﻫﻴﻜﻞ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5251" y="2123215"/>
            <a:ext cx="1622970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BTVOPK+Arial-BoldMT"/>
                <a:cs typeface="BTVOPK+Arial-BoldMT"/>
              </a:rPr>
              <a:t>ﺍﻟﻤﺠﺎﻻﺕ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9427" y="3141204"/>
            <a:ext cx="127039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03864"/>
                </a:solidFill>
                <a:latin typeface="TDBTUM+ArialMT"/>
                <a:cs typeface="TDBTUM+ArialMT"/>
              </a:rPr>
              <a:t>=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0878" y="3237526"/>
            <a:ext cx="2011379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203864"/>
                </a:solidFill>
                <a:latin typeface="TDBTUM+ArialMT"/>
                <a:cs typeface="TDBTUM+ArialMT"/>
              </a:rPr>
              <a:t>ﺍﻟﺘﻘﻴﻴﻢ</a:t>
            </a:r>
            <a:r>
              <a:rPr dirty="0" sz="3000" spc="3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000">
                <a:solidFill>
                  <a:srgbClr val="203864"/>
                </a:solidFill>
                <a:latin typeface="TDBTUM+ArialMT"/>
                <a:cs typeface="TDBTUM+ArialMT"/>
              </a:rPr>
              <a:t>ﻋﻤﻠﻴﺔ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0754" y="3346550"/>
            <a:ext cx="149981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BTVOPK+Arial-BoldMT"/>
                <a:cs typeface="BTVOPK+Arial-BoldMT"/>
              </a:rPr>
              <a:t>ﺍﻟﻤﻌﺎﻳﻴﺮ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7145" y="4507327"/>
            <a:ext cx="1800076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BTVOPK+Arial-BoldMT"/>
                <a:cs typeface="BTVOPK+Arial-BoldMT"/>
              </a:rPr>
              <a:t>ﺍﻟﻤﺆﺸﺮﺍﺕ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38008" y="321772"/>
            <a:ext cx="431528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c4679"/>
                </a:solidFill>
                <a:latin typeface="TDBTUM+ArialMT"/>
                <a:cs typeface="TDBTUM+ArialMT"/>
              </a:rPr>
              <a:t>ﺍﻷﻄﻔﺎﻝ</a:t>
            </a:r>
            <a:r>
              <a:rPr dirty="0" sz="3200" spc="13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3200">
                <a:solidFill>
                  <a:srgbClr val="1c4679"/>
                </a:solidFill>
                <a:latin typeface="TDBTUM+ArialMT"/>
                <a:cs typeface="TDBTUM+ArialMT"/>
              </a:rPr>
              <a:t>ﺭﻳﺎﺽ</a:t>
            </a:r>
            <a:r>
              <a:rPr dirty="0" sz="320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3200">
                <a:solidFill>
                  <a:srgbClr val="1c4679"/>
                </a:solidFill>
                <a:latin typeface="TDBTUM+ArialMT"/>
                <a:cs typeface="TDBTUM+ArialMT"/>
              </a:rPr>
              <a:t>ﻣﺮﺍﺟﻌﺔ</a:t>
            </a:r>
            <a:r>
              <a:rPr dirty="0" sz="3200" spc="11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3200">
                <a:solidFill>
                  <a:srgbClr val="1c4679"/>
                </a:solidFill>
                <a:latin typeface="TDBTUM+ArialMT"/>
                <a:cs typeface="TDBTUM+ArialMT"/>
              </a:rPr>
              <a:t>ﺇﻃﺎﺭ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2794" y="1866422"/>
            <a:ext cx="115907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ꢀ:(3)ꢀ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1186" y="1874470"/>
            <a:ext cx="111432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:(2)ꢀ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579" y="1873733"/>
            <a:ext cx="111432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:(1)ꢀ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61357" y="2171222"/>
            <a:ext cx="125501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ﺍﻟﻘﻴﺎﺩﺓ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83992" y="2179270"/>
            <a:ext cx="192802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ﺑﻪ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ﻳﺒﺎﺩﺭ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ﺍﻟﺬﻱ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ﺍﻟﺘﻌﻠﻢ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65417" y="2178533"/>
            <a:ext cx="168211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ﻭﺗﻄﻮﺭﻫﻢ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16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1600" b="1">
                <a:solidFill>
                  <a:srgbClr val="ffffff"/>
                </a:solidFill>
                <a:latin typeface="BTVOPK+Arial-BoldMT"/>
                <a:cs typeface="BTVOPK+Arial-BoldMT"/>
              </a:rPr>
              <a:t>ﻧﻤﻮ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94681" y="3093146"/>
            <a:ext cx="139048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ﺍﻟﻘﻴﺎﺩﺓ</a:t>
            </a:r>
            <a:r>
              <a:rPr dirty="0" sz="1600" spc="-110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ﻓﺎﻋﻠﻴﺔ</a:t>
            </a:r>
            <a:r>
              <a:rPr dirty="0" sz="1600" spc="-11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1.3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98305" y="3109243"/>
            <a:ext cx="1500027" cy="1421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1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ﺍﻟﺘﻌﻠﻢ</a:t>
            </a:r>
            <a:r>
              <a:rPr dirty="0" sz="1600" spc="-12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ﻣﺠﺎﻻﺕ</a:t>
            </a:r>
            <a:r>
              <a:rPr dirty="0" sz="1600" spc="-96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1.2</a:t>
            </a:r>
          </a:p>
          <a:p>
            <a:pPr marL="0" marR="0">
              <a:lnSpc>
                <a:spcPts val="1667"/>
              </a:lnSpc>
              <a:spcBef>
                <a:spcPts val="5412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ﺍﻟﻤﻨﻬﺞ</a:t>
            </a:r>
            <a:r>
              <a:rPr dirty="0" sz="1600" spc="-12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ﺧﺒﺮﺍﺕ</a:t>
            </a:r>
            <a:r>
              <a:rPr dirty="0" sz="1600" spc="-97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2.2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64561" y="3107767"/>
            <a:ext cx="2736426" cy="1421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ﻭﺍﻟﻌﺎﻃﻔﻲ</a:t>
            </a:r>
            <a:r>
              <a:rPr dirty="0" sz="1600" spc="-122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ﺍﻻﺟﺘﻤﺎﻋﻲ</a:t>
            </a:r>
            <a:r>
              <a:rPr dirty="0" sz="1600" spc="-108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ﺍﻷﻄﻔﺎﻝ</a:t>
            </a:r>
            <a:r>
              <a:rPr dirty="0" sz="1600" spc="-9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ﻧﻤﻮ</a:t>
            </a:r>
            <a:r>
              <a:rPr dirty="0" sz="1600" spc="-107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1.1</a:t>
            </a:r>
          </a:p>
          <a:p>
            <a:pPr marL="461168" marR="0">
              <a:lnSpc>
                <a:spcPts val="1667"/>
              </a:lnSpc>
              <a:spcBef>
                <a:spcPts val="5412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ﺍﻟﺒﺪﻧﻲ</a:t>
            </a:r>
            <a:r>
              <a:rPr dirty="0" sz="1600" spc="-116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ﺍﻷﻄﻔﺎﻝ</a:t>
            </a:r>
            <a:r>
              <a:rPr dirty="0" sz="1600" spc="-9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ﻧﻤﻮ</a:t>
            </a:r>
            <a:r>
              <a:rPr dirty="0" sz="1600" spc="-107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2.1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16856" y="3998591"/>
            <a:ext cx="214613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ﻭﺍﻟﻤﺠﺘﻤﻊ</a:t>
            </a:r>
            <a:r>
              <a:rPr dirty="0" sz="1600" spc="-116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ﺍﻟﻌﺎﺋﻠﺔ</a:t>
            </a:r>
            <a:r>
              <a:rPr dirty="0" sz="1600" spc="-125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ﻣﺸﺎﺭﻛﺔ</a:t>
            </a:r>
            <a:r>
              <a:rPr dirty="0" sz="1600" spc="-100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2.3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62205" y="4918658"/>
            <a:ext cx="228901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Cambria"/>
                <a:cs typeface="Cambria"/>
              </a:rPr>
              <a:t>*</a:t>
            </a:r>
            <a:r>
              <a:rPr dirty="0" sz="160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ﺍﻟﺨﺎﺻﺔ</a:t>
            </a:r>
            <a:r>
              <a:rPr dirty="0" sz="1600" spc="-110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ﺍﻻﺣﺘﻴﺎﺟﺎﺕ</a:t>
            </a:r>
            <a:r>
              <a:rPr dirty="0" sz="1600" spc="-103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TDBTUM+ArialMT"/>
                <a:cs typeface="TDBTUM+ArialMT"/>
              </a:rPr>
              <a:t>ﺗﻠﺒﻴﺔ</a:t>
            </a:r>
            <a:r>
              <a:rPr dirty="0" sz="1600" spc="-110">
                <a:solidFill>
                  <a:srgbClr val="4a4a4a"/>
                </a:solidFill>
                <a:latin typeface="TDBTUM+ArialMT"/>
                <a:cs typeface="TDBTUM+ArialMT"/>
              </a:rPr>
              <a:t> </a:t>
            </a:r>
            <a:r>
              <a:rPr dirty="0" sz="1600">
                <a:solidFill>
                  <a:srgbClr val="4a4a4a"/>
                </a:solidFill>
                <a:latin typeface="Cambria"/>
                <a:cs typeface="Cambria"/>
              </a:rPr>
              <a:t>3.1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13274" y="256119"/>
            <a:ext cx="473912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ﻭﻃﻮﺭﻫﻢ</a:t>
            </a:r>
            <a:r>
              <a:rPr dirty="0" sz="3200" spc="2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3200" spc="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ﻧﻤﻮ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:1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8541" y="1272826"/>
            <a:ext cx="352393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ﻭﺍﻟﻌﺎﻃﻔﻲ</a:t>
            </a:r>
            <a:r>
              <a:rPr dirty="0" sz="2000" spc="19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ﺍﻻﺟﺘﻤﺎﻋﻲ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spc="13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ﻧﻤﻮ</a:t>
            </a:r>
            <a:r>
              <a:rPr dirty="0" sz="2000" spc="-18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1.1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7617" y="2059319"/>
            <a:ext cx="85512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3.1.1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2836" y="2059320"/>
            <a:ext cx="85512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2.1.1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5056" y="2075767"/>
            <a:ext cx="90547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ꢀ1.1.1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3923" y="2333639"/>
            <a:ext cx="153914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ﺍﻟﺘﻮﺍﺻﻞ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ﻣﻬﺎﺭﺍﺕ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0411" y="2333640"/>
            <a:ext cx="155576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ﻭﺍﻟﺮﻋﺎﻳﺔ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ﺍﻟﺴﻠﻮﻙ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42456" y="2350087"/>
            <a:ext cx="186703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ﺍﻻﺟﺘﻤﺎﻋﻴﺔ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ﺍﻟﻤﻬﺎﺭﺍﺕ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5902" y="3131661"/>
            <a:ext cx="22864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ﺍﻟﺒﺪﻧﻲ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spc="13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ﻧﻤﻮ</a:t>
            </a:r>
            <a:r>
              <a:rPr dirty="0" sz="2000" spc="-18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2.1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80124" y="3777921"/>
            <a:ext cx="1527192" cy="11281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343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2.2.1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ﻭﺍﻟﺮﻋﺎﻳﺔ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ﺍﻟﺼﺤﺔ</a:t>
            </a:r>
          </a:p>
          <a:p>
            <a:pPr marL="219075" marR="0">
              <a:lnSpc>
                <a:spcPts val="1875"/>
              </a:lnSpc>
              <a:spcBef>
                <a:spcPts val="27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ﺍﻟﺸﺨﺼﻴﺔ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12371" y="3898369"/>
            <a:ext cx="160589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7031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1.2.1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ﺍﻟﺤﺮﻛﻴﺔ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ﺍﻟﻤﻬﺎﺭﺍﺕ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63429" y="5009057"/>
            <a:ext cx="29652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*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ﺍﻟﺨﺎﺻﺔ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ﺍﻻﺣﺘﻴﺎﺟﺎﺕ</a:t>
            </a:r>
            <a:r>
              <a:rPr dirty="0" sz="2000" spc="17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ﺗﻠﺒﻴﺔ</a:t>
            </a:r>
            <a:r>
              <a:rPr dirty="0" sz="2000" spc="-17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3.1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03436" y="5677151"/>
            <a:ext cx="2020739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1.3.1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ﺍﻟﺨﺎﺹ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ﺍﻟﺸﺨﺼﻲ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ﺍﻟﺪﻋﻢ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02632" y="351495"/>
            <a:ext cx="302802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ﺍﻷﻄﻔﺎﻝ؟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ﻳﻨﻤﻮ</a:t>
            </a:r>
            <a:r>
              <a:rPr dirty="0" sz="3200" spc="17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ﻛﻴﻒ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6758" y="1506732"/>
            <a:ext cx="120593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ﺍﻟﺒﺪﻧﻲ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10941" y="1551715"/>
            <a:ext cx="224733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ﻭﺍﻟﻌﺎﻃﻔﻲ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ﺍﻻﺟﺘﻤﺎﻋﻲ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3004" y="2141607"/>
            <a:ext cx="2692087" cy="737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ﺍﻹﻳﺠﺎﺑﻲ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ﺍﻟﺴﻠﻮﻙ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ﻭﺇﻇﻬﺎﺭ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ﺍﻟﻨﻔﺲ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ﺿﺒﻂ</a:t>
            </a:r>
            <a:r>
              <a:rPr dirty="0" sz="1400" spc="1345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  <a:p>
            <a:pPr marL="491925" marR="0">
              <a:lnSpc>
                <a:spcPts val="151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ﻣﺍ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ﻭﺍﻟﻠﻌﺐ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ﺍﻟﺼﺪﺍﻗﺎﺕ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ﺗﻜﻮﻳﻦ</a:t>
            </a:r>
            <a:r>
              <a:rPr dirty="0" sz="1400" spc="1347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87876" y="2166923"/>
            <a:ext cx="2325800" cy="754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ﺍﻟﺪﻗﻴﻘﺔ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ﺍﻟﺤﺮﻛﻴﺔ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ﺍﻟﻤﻬﺎﺭﺍﺕ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ﺗﻨﻤﻴﺔ</a:t>
            </a:r>
            <a:r>
              <a:rPr dirty="0" sz="1400" spc="1323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  <a:p>
            <a:pPr marL="10102" marR="0">
              <a:lnSpc>
                <a:spcPts val="1510"/>
              </a:lnSpc>
              <a:spcBef>
                <a:spcPts val="82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ﺍﻟﻜﺒﺮﻯ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ﺍﻟﺤﺮﻛﻴﺔ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ﺍﻟﻤﻬﺎﺭﺍﺕ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ﺗﻨﻤﻴﺔ</a:t>
            </a:r>
            <a:r>
              <a:rPr dirty="0" sz="1400" spc="1323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23438" y="2730359"/>
            <a:ext cx="2100584" cy="45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ﺑﺎﻟﻨﻔﺲ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ﻭﺍﻟﺜﻘﺔ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ﺍﻟﺬﺍﺗﻲ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ﺍﻟﻮﻋﻲ</a:t>
            </a:r>
            <a:r>
              <a:rPr dirty="0" sz="1400" spc="1359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67865" y="2789839"/>
            <a:ext cx="1909542" cy="45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ﺍﻟﺤﺮﻛﻲ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ﻭﺍﻟﺘآﺰﺭ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ﺍﻟﺘﻮﺍﺯﻥ</a:t>
            </a:r>
            <a:r>
              <a:rPr dirty="0" sz="1400" spc="1343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0658" y="4281904"/>
            <a:ext cx="135039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ﺍﻟﻤﻌﺮﻓﻲ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14167" y="4284542"/>
            <a:ext cx="144019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ﻭﺍﻟﺘﻮﺍﺻﻞ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ﺍﻟﻠﻐﺔ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41899" y="4861180"/>
            <a:ext cx="2387208" cy="458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ﺍﻟﺠﺪﻳﺪﺓ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ﻭﺍﻟﻤﻌﺎﺭﻑ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ﺍﻟﻤﻬﺎﺭﺍﺕ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ﺗﻌﻠﻢ</a:t>
            </a:r>
            <a:r>
              <a:rPr dirty="0" sz="1400" spc="1333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19647" y="4861180"/>
            <a:ext cx="2709155" cy="1190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8391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ﻭﺍﻷﻔﻜﺎﺭ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ﺍﻟﻤﺸﺎﻋﺮ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ﻋﻦ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ﺍﻟﺘﻌﺒﻴﺮ</a:t>
            </a:r>
            <a:r>
              <a:rPr dirty="0" sz="1400" spc="1321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  <a:p>
            <a:pPr marL="0" marR="0">
              <a:lnSpc>
                <a:spcPts val="1510"/>
              </a:lnSpc>
              <a:spcBef>
                <a:spcPts val="1478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ﻟﻶﺨﺮﻳﻦ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ﻭﺍﻻﺻﻐﺎﺀ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ﺍﻟﺮﺃﻲ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ﻋﻦ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ﺍﻟﺘﻌﺒﻴﺮ</a:t>
            </a:r>
            <a:r>
              <a:rPr dirty="0" sz="1400" spc="1321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  <a:p>
            <a:pPr marL="310125" marR="0">
              <a:lnSpc>
                <a:spcPts val="1510"/>
              </a:lnSpc>
              <a:spcBef>
                <a:spcPts val="1312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ﺍﻵﺨﺮﻳﻦ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ﻣﻊ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ﻭﺍﻟﺘﻔﺎﻋﻞ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ﺍﻟﻤﺸﺎﺭﻛﺔ</a:t>
            </a:r>
            <a:r>
              <a:rPr dirty="0" sz="1400" spc="1318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62649" y="5222175"/>
            <a:ext cx="1422378" cy="4591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ﻭﺍﻹﺑﺪﺍﻉ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ﺍﻟﺨﻴﺎﻝ</a:t>
            </a:r>
            <a:r>
              <a:rPr dirty="0" sz="1400" spc="1347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08423" y="5542285"/>
            <a:ext cx="2096933" cy="459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ﺍﻟﻤﺸﻜﻼﺕ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ﻭﺣﻞ</a:t>
            </a:r>
            <a:r>
              <a:rPr dirty="0" sz="1400" b="1">
                <a:solidFill>
                  <a:srgbClr val="404040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04040"/>
                </a:solidFill>
                <a:latin typeface="BTVOPK+Arial-BoldMT"/>
                <a:cs typeface="BTVOPK+Arial-BoldMT"/>
              </a:rPr>
              <a:t>ﺍﻻﺳﺘﻜﺸﺎﻑ</a:t>
            </a:r>
            <a:r>
              <a:rPr dirty="0" sz="1400" spc="1330" b="1">
                <a:solidFill>
                  <a:srgbClr val="404040"/>
                </a:solidFill>
                <a:latin typeface="BTVOPK+Arial-BoldMT"/>
                <a:cs typeface="BTVOPK+Arial-BoldMT"/>
              </a:rPr>
              <a:t> </a:t>
            </a:r>
            <a:r>
              <a:rPr dirty="0" sz="1450">
                <a:solidFill>
                  <a:srgbClr val="404040"/>
                </a:solidFill>
                <a:latin typeface="TDBTUM+ArialMT"/>
                <a:cs typeface="TDBTUM+ArialMT"/>
              </a:rPr>
              <a:t>•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05571" y="250406"/>
            <a:ext cx="412463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ﺧﻼﻝ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ﻣﻦ</a:t>
            </a:r>
            <a:r>
              <a:rPr dirty="0" sz="3200" spc="-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3200" spc="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ﻧﻤﻮ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66025" y="337790"/>
            <a:ext cx="411855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ﺟﻮﺩﺓ</a:t>
            </a:r>
            <a:r>
              <a:rPr dirty="0" sz="3200" spc="18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ﺫﻭ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ﻭﺍﻟﺘﻔﺎﻋﻞ</a:t>
            </a:r>
            <a:r>
              <a:rPr dirty="0" sz="3200" spc="2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ﺍﻟﺘﻮﺍﺻﻞ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02149" y="256119"/>
            <a:ext cx="486691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ﻭﺗﻄﻮﺭﻫﻢ</a:t>
            </a:r>
            <a:r>
              <a:rPr dirty="0" sz="3200" spc="28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3200" spc="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ﻧﻤﻮ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:1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2994" y="1667009"/>
            <a:ext cx="304104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ﺍﻷﺪﻟﺔ؟</a:t>
            </a:r>
            <a:r>
              <a:rPr dirty="0" sz="2400" spc="-22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ﻋﻠﻰ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ﻧﺤﺼﻞ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ﺃﻴﻦ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ﻣﻦ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3154" y="2576180"/>
            <a:ext cx="221002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ﻭﺍﻹﺟﺮﺍﺀﺍﺕ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ﺍﻟﻮﺛﺎﺋﻖ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ﺗﺤﻠﻴﻞ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9997" y="2569053"/>
            <a:ext cx="417314" cy="1232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1</a:t>
            </a:r>
          </a:p>
          <a:p>
            <a:pPr marL="0" marR="0">
              <a:lnSpc>
                <a:spcPts val="1667"/>
              </a:lnSpc>
              <a:spcBef>
                <a:spcPts val="3922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88405" y="3365358"/>
            <a:ext cx="3498152" cy="1252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ﻭﺗﻔﺎﻋﻠﻬﻢ</a:t>
            </a:r>
            <a:r>
              <a:rPr dirty="0" sz="1800" spc="16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ﻣﺸﺎﺭﻛﺎﺕ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ﻭﺗﻘﻴﻴﻢ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ﻣﻼﺣﻈﺔ</a:t>
            </a:r>
          </a:p>
          <a:p>
            <a:pPr marL="812799" marR="0">
              <a:lnSpc>
                <a:spcPts val="1875"/>
              </a:lnSpc>
              <a:spcBef>
                <a:spcPts val="3409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ﻭﺍﻻﺳﺘﻄﻼﻋﺎﺕ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ﺍﻟﻤﻘﺎﺑﻼﺕ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ﺗﺤﻠﻴﻞ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69995" y="4021152"/>
            <a:ext cx="417314" cy="1198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3</a:t>
            </a:r>
          </a:p>
          <a:p>
            <a:pPr marL="0" marR="0">
              <a:lnSpc>
                <a:spcPts val="1667"/>
              </a:lnSpc>
              <a:spcBef>
                <a:spcPts val="365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21804" y="4722524"/>
            <a:ext cx="288400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Cambria"/>
                <a:cs typeface="Cambria"/>
              </a:rPr>
              <a:t>.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ﺇﻧﺠﺎﺯﺍﺕ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ﻣﻦ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ﻋﻴﻨﺔ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ﻣﺮﺍﺟﻌﺔ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0812" y="256119"/>
            <a:ext cx="548945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3200" spc="1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ﺑﻪ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ﻳﺒﺎﺩﺭ</a:t>
            </a:r>
            <a:r>
              <a:rPr dirty="0" sz="3200" spc="2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ﺍﻟﺬﻱ</a:t>
            </a:r>
            <a:r>
              <a:rPr dirty="0" sz="3200" spc="15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3200" spc="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:2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9633" y="1587613"/>
            <a:ext cx="188954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2000" spc="19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ﻣﺠﺎﻻﺕ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1.2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2783" y="2360756"/>
            <a:ext cx="146371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79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2.1.2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ﺑﻴﺌﺔ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ﺇﺩﺍﺭﺓ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0407" y="2430395"/>
            <a:ext cx="252620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ﻟﻠﻤﺮﺣﻠﺔ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ﻣﻼﺋﻤﺔ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ﺧﺒﺮﺍﺕ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ꢀ1.1.2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2732" y="2704715"/>
            <a:ext cx="87912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ﺍﻟﻌﻤﺮﻳﺔ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9471" y="3976458"/>
            <a:ext cx="194986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ﺍﻟﻤﻨﻬﺞ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ﺧﺒﺮﺍﺕ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2.2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6218" y="4769829"/>
            <a:ext cx="85512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2.2.2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41472" y="4769828"/>
            <a:ext cx="85512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1.2.2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0162" y="5044149"/>
            <a:ext cx="12431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ﺍﻟﺘﻘﺪﻡ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ﻣﺘﺎﺑﻌﺔ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50947" y="5042551"/>
            <a:ext cx="163307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ﺍﻟﻤﻬﺎﺭﺍﺕ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ﺍﻛﺘﺴﺎﺏ</a:t>
            </a:r>
            <a:r>
              <a:rPr dirty="0" sz="18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28471" y="338943"/>
            <a:ext cx="613209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ﺍﻟﻤﺒﻜﺮﺓ؟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ﺍﻟﻄﻔﻮﻟﺔ</a:t>
            </a:r>
            <a:r>
              <a:rPr dirty="0" sz="3200" spc="14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ﻣﺮﺣﻠﺔ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3200" spc="2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ﻫﻮ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ﻣﺎ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72048" y="1221360"/>
            <a:ext cx="278055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PLNWI+Cambria-Bold"/>
                <a:cs typeface="CPLNWI+Cambria-Bold"/>
              </a:rPr>
              <a:t>...ꢀ</a:t>
            </a:r>
            <a:r>
              <a:rPr dirty="0" sz="2800" b="1">
                <a:solidFill>
                  <a:srgbClr val="ffffff"/>
                </a:solidFill>
                <a:latin typeface="BTVOPK+Arial-BoldMT"/>
                <a:cs typeface="BTVOPK+Arial-BoldMT"/>
              </a:rPr>
              <a:t>ﺑﻤﻔﻬﻮﻡ</a:t>
            </a:r>
            <a:r>
              <a:rPr dirty="0" sz="28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2800" b="1">
                <a:solidFill>
                  <a:srgbClr val="ffffff"/>
                </a:solidFill>
                <a:latin typeface="BTVOPK+Arial-BoldMT"/>
                <a:cs typeface="BTVOPK+Arial-BoldMT"/>
              </a:rPr>
              <a:t>ﻧﻌﻨﻲ</a:t>
            </a:r>
            <a:r>
              <a:rPr dirty="0" sz="28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  <a:r>
              <a:rPr dirty="0" sz="2800" b="1">
                <a:solidFill>
                  <a:srgbClr val="ffffff"/>
                </a:solidFill>
                <a:latin typeface="BTVOPK+Arial-BoldMT"/>
                <a:cs typeface="BTVOPK+Arial-BoldMT"/>
              </a:rPr>
              <a:t>ﻣﺎﺫﺍ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4006" y="2203997"/>
            <a:ext cx="261724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TDBTUM+ArialMT"/>
                <a:cs typeface="TDBTUM+ArialMT"/>
              </a:rPr>
              <a:t>ﺑﺎﻟﻠﻌﺐ؟</a:t>
            </a:r>
            <a:r>
              <a:rPr dirty="0" sz="360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TDBTUM+ArialMT"/>
                <a:cs typeface="TDBTUM+ArialMT"/>
              </a:rPr>
              <a:t>ﺍﻟﺘﻌﻠﻢ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38925" y="338943"/>
            <a:ext cx="220980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ﺑﺎﻟﻠﻌﺐ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ﺍﻟﺘﻌﻠﻢ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40073" y="284523"/>
            <a:ext cx="321969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ﺑﺎﻟﻠﻌﺐ؟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3200" spc="12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ﻫﻮ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ﻣﺎ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230" y="4234547"/>
            <a:ext cx="3832447" cy="2227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287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ﻣﺠﺮﺩ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ﻳﻌﻨﻲ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ﻻ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ﺍﻟﻤﺒﻜﺮ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1800" spc="13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ﺑﺎﻟﻠﻌﺐ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ﺍﻟﺘﻌﻠﻢ</a:t>
            </a:r>
          </a:p>
          <a:p>
            <a:pPr marL="273049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ﻳﺸﻴﺮ</a:t>
            </a:r>
            <a:r>
              <a:rPr dirty="0" sz="1800" spc="-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ﺗﺨﻄﻴﻂ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ﻫﺪﻑ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ﺩﻭﻥ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ﺍﻟﺤﺮ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ﺍﻟﻠﻌﺐ</a:t>
            </a:r>
          </a:p>
          <a:p>
            <a:pPr marL="1587" marR="0">
              <a:lnSpc>
                <a:spcPts val="1875"/>
              </a:lnSpc>
              <a:spcBef>
                <a:spcPts val="136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ﺑﻌﻨﺎﻳﺔ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ﺍﻟﻤﻌﻠﻢ</a:t>
            </a:r>
            <a:r>
              <a:rPr dirty="0" sz="1800" spc="2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ﻟﻬﺎ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ﻳﺨﻄﻂ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ﺗﻌﻠﻴﻤﻴﺔ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ﻟﻌﺐ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ﺃﻨﺸﻄﺔ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ﺇﻟﻰ</a:t>
            </a:r>
          </a:p>
          <a:p>
            <a:pPr marL="307974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ﺧﻼﻝ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ﻣﻦ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ﻣﻬﺎﺭﺍﺗﻪ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ﻭﺗﻄﻮﻳﺮ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ﺍﻟﻄﻔﻞ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ﻧﻤﻮ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ﻟﺪﻋﻢ</a:t>
            </a:r>
          </a:p>
          <a:p>
            <a:pPr marL="0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.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ﻭﺍﻫﺘﻤﺎﻣﺎﺗﻪ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ﻗﺪﺭﺍﺗﻪ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ﻣﻊ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ﺗﺘﻨﺎﺳﺐ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ﻣﺘﻨﻮﻋﺔ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ﺗﺠﺎﺭﺏ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6704" y="4442298"/>
            <a:ext cx="3905670" cy="181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418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ﻣﻦ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ﺍﻟﻌﺎﻟﻢ</a:t>
            </a:r>
            <a:r>
              <a:rPr dirty="0" sz="1800" spc="17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ﻳﻜﺘﺸﻒ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ﺍﻟﻠﻌﺐ</a:t>
            </a:r>
            <a:r>
              <a:rPr dirty="0" sz="1800" spc="18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ﺧﻼﻝ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ﻣﻦ</a:t>
            </a:r>
          </a:p>
          <a:p>
            <a:pPr marL="0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ﺑﻄﺮﻳﻘﺔ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ﻟﺤﻴﺎﺗﻬﻢ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ﻣﻬﻤﺔ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ﻣﻬﺎﺭﺍﺕ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ﻭﻳﺘﻌﻠﻤﻮﻥ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ﺣﻮﻟﻬﻢ</a:t>
            </a:r>
          </a:p>
          <a:p>
            <a:pPr marL="200024" marR="0">
              <a:lnSpc>
                <a:spcPts val="1875"/>
              </a:lnSpc>
              <a:spcBef>
                <a:spcPts val="136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ﺍﻟﻤﺸﻜﻼﺕ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ﺣﻞ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ﻣﻬﺎﺭﺓ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ﻣﻨﻬﺎ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ﻭﻣﺮﻳﺤﺔ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ﻣﻤﺘﻌﺔ</a:t>
            </a:r>
          </a:p>
          <a:p>
            <a:pPr marL="627677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.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ﺍﻵﺨﺮﻳﻦ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ﻣﻊ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ﺍﻟﺘﻮﺍﺻﻞ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ﻭﻣﻬﺎﺭﺓ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9213" y="4442298"/>
            <a:ext cx="323104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ﺃﺸﻴﺎﺀ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ﺍﻟﻄﻔﻞ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ﻳﺘﻌﻠﻢ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ﺃﻦ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ﻳﻌﻨﻲ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ﺑﺎﻟﻠﻌﺐ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ﺍﻟﺘﻌﻠﻢ</a:t>
            </a:r>
          </a:p>
          <a:p>
            <a:pPr marL="47625" marR="0">
              <a:lnSpc>
                <a:spcPts val="1875"/>
              </a:lnSpc>
              <a:spcBef>
                <a:spcPts val="131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ﻭﻫﻮ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-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ﻭﻣﻬﺎﺭﺍﺕ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ﻣﻌﻠﻮﻣﺎﺕ</a:t>
            </a:r>
            <a:r>
              <a:rPr dirty="0" sz="1800" spc="14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ﻣﻦ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–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ﺟﺪﻳﺪﺓ</a:t>
            </a:r>
          </a:p>
          <a:p>
            <a:pPr marL="1195210" marR="0">
              <a:lnSpc>
                <a:spcPts val="1875"/>
              </a:lnSpc>
              <a:spcBef>
                <a:spcPts val="136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.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ﻳﻠﻌﺐ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57603" y="290288"/>
            <a:ext cx="45069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ﺍﻟﻌﻠﻤﻲ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ﺍﻟﺒﺤﺚ</a:t>
            </a:r>
            <a:r>
              <a:rPr dirty="0" sz="3200" spc="15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ﺑﺎﻟﻠﻌﺐ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ﺍﻟﺘﻌﻠﻢ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6336" y="1133559"/>
            <a:ext cx="1000078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: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ﺍﻟﺘﻘﻠﻴﺪﻳﺔ</a:t>
            </a:r>
            <a:r>
              <a:rPr dirty="0" sz="1800" spc="1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ﺑﺎﻟﻄﺮﻳﻘﺔ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ﻳﺘﻌﻠﻤﻮﻥ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ﺍﻟﻠﺬﻳﻦ</a:t>
            </a:r>
            <a:r>
              <a:rPr dirty="0" sz="1800" spc="17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ﺑﺎﻷﻄﻔﺎﻝ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ﻣﻘﺎﺭﻧﺔ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ﺍﻟﻠﻌﺐ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ﻃﺮﻳﻖ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ﻋﻦ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ﺗﻌﻠﻢ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ﺃﺜﺮ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ﺑﻴﻦ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ﺗﻘﺎﺭﻥ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ﺍﻟﺘﻲ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ﺍﻟﺪﺭﺍﺳﺎﺕ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ﺑﻌﺾ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ﻧﺘﺎﺋﺞ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1786" y="2901633"/>
            <a:ext cx="3016474" cy="80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ﺍﻟﻠﻐﻮﻱ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ﺍﻟﻤﺨﺰﻭﻥ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ﻧﻤﻮ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200" b="1">
                <a:solidFill>
                  <a:srgbClr val="f68520"/>
                </a:solidFill>
                <a:latin typeface="BTVOPK+Arial-BoldMT"/>
                <a:cs typeface="BTVOPK+Arial-BoldMT"/>
              </a:rPr>
              <a:t>30%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8362" y="2914161"/>
            <a:ext cx="3317702" cy="798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ﻭﺍﻟﻘﺪﺭﺓ</a:t>
            </a:r>
            <a:r>
              <a:rPr dirty="0" sz="1800" spc="13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ﺃﻌﻠﻰ</a:t>
            </a:r>
            <a:r>
              <a:rPr dirty="0" sz="1800" spc="1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ﺗﻌﺎﻃﺍ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ﻳﻈﻬﺮﻭﻥ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200" b="1">
                <a:solidFill>
                  <a:srgbClr val="f68520"/>
                </a:solidFill>
                <a:latin typeface="BTVOPK+Arial-BoldMT"/>
                <a:cs typeface="BTVOPK+Arial-BoldMT"/>
              </a:rPr>
              <a:t>75%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21773" y="2914162"/>
            <a:ext cx="2998218" cy="80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ﺍﻟﻨﻤﻮ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ﻣﻬﺎﺭﺍﺕ</a:t>
            </a:r>
            <a:r>
              <a:rPr dirty="0" sz="1800" spc="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ﺗﻄﻮﺭ</a:t>
            </a:r>
            <a:r>
              <a:rPr dirty="0" sz="1800" spc="38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200" b="1">
                <a:solidFill>
                  <a:srgbClr val="f68520"/>
                </a:solidFill>
                <a:latin typeface="BTVOPK+Arial-BoldMT"/>
                <a:cs typeface="BTVOPK+Arial-BoldMT"/>
              </a:rPr>
              <a:t>34%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2180" y="3522797"/>
            <a:ext cx="16945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ﺃﻜﺜﺮ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ﻣﻔﺮﺩﺍﺕ</a:t>
            </a:r>
            <a:r>
              <a:rPr dirty="0" sz="1800" spc="16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ﻭﺗﻌﻠﻢ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9569" y="3535325"/>
            <a:ext cx="165450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ﺍﻟﻨﺰﺍﻋﺎﺕ</a:t>
            </a:r>
            <a:r>
              <a:rPr dirty="0" sz="1800" spc="1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ﺣﻞ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ﻋﻠﻰ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88461" y="3535326"/>
            <a:ext cx="280321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ﺍﻟﻨﺎﻗﺪ</a:t>
            </a:r>
            <a:r>
              <a:rPr dirty="0" sz="1800" spc="17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ﻭﺍﻟﺘﻔﻜﻴﺮ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ﺍﻟﺘﺬﻛﺮ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ﻣﺜﻞ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ﺍﻟﻤﻌﺮﻓﻲ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71936" y="5504603"/>
            <a:ext cx="3020125" cy="80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ﺍﻟﻤﻬﺎﺭﺍﺕ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ﻧﻤﻮ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ﺗﺤﺴﻦ</a:t>
            </a:r>
            <a:r>
              <a:rPr dirty="0" sz="1800" spc="386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200" b="1">
                <a:solidFill>
                  <a:srgbClr val="f68520"/>
                </a:solidFill>
                <a:latin typeface="BTVOPK+Arial-BoldMT"/>
                <a:cs typeface="BTVOPK+Arial-BoldMT"/>
              </a:rPr>
              <a:t>40%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94590" y="5504603"/>
            <a:ext cx="2950752" cy="80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ﻟﻠﺘﻔﻮﻕ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ﺍﺣﺘﻤﺎﻻ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ﺃﻜﺜﺮ</a:t>
            </a:r>
            <a:r>
              <a:rPr dirty="0" sz="1800" spc="50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3200" b="1">
                <a:solidFill>
                  <a:srgbClr val="f68520"/>
                </a:solidFill>
                <a:latin typeface="BTVOPK+Arial-BoldMT"/>
                <a:cs typeface="BTVOPK+Arial-BoldMT"/>
              </a:rPr>
              <a:t>45%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37854" y="6125766"/>
            <a:ext cx="22366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ﻭﺍﻟﺼﻐﻴﺮﺓ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ﺍﻟﻜﺒﺮﻯ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ﺍﻟﺤﺮﻛﻴﺔ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43778" y="6125766"/>
            <a:ext cx="312248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ﺑﺎﻟﻤﺪﺭﺳﺔ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ﻭﺍﻟﺮﻳﺎﺿﻴﺎﺕ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ﻭﺍﻟﻜﺘﺎﺑﺔ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ﺍﻟﻘﺮﺍﺀﺓ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0812" y="256119"/>
            <a:ext cx="548945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3200" spc="1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ﺑﻪ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ﻳﺒﺎﺩﺭ</a:t>
            </a:r>
            <a:r>
              <a:rPr dirty="0" sz="3200" spc="2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ﺍﻟﺬﻱ</a:t>
            </a:r>
            <a:r>
              <a:rPr dirty="0" sz="3200" spc="15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3200" spc="1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:2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5025" y="1693664"/>
            <a:ext cx="30410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ﺍﻷﺪﻟﺔ؟</a:t>
            </a:r>
            <a:r>
              <a:rPr dirty="0" sz="2400" spc="-22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ﻋﻠﻰ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ﻧﺤﺼﻞ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ﺃﻴﻦ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ﻣﻦ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8533" y="2576180"/>
            <a:ext cx="1854171" cy="1302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ﺍﻟﺘﻌﻡ</a:t>
            </a:r>
            <a:r>
              <a:rPr dirty="0" sz="1800" spc="13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ﺧﺒﺮﺍﺕ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ﻣﻼﺣﻈﺔ</a:t>
            </a:r>
          </a:p>
          <a:p>
            <a:pPr marL="117104" marR="0">
              <a:lnSpc>
                <a:spcPts val="1875"/>
              </a:lnSpc>
              <a:spcBef>
                <a:spcPts val="3801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ﻣﻊ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ﺍﻟﺘﻔﺎﻋﻞ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9919" y="2614252"/>
            <a:ext cx="41731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9913" y="3358965"/>
            <a:ext cx="417317" cy="1766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2</a:t>
            </a:r>
          </a:p>
          <a:p>
            <a:pPr marL="3" marR="0">
              <a:lnSpc>
                <a:spcPts val="1667"/>
              </a:lnSpc>
              <a:spcBef>
                <a:spcPts val="3245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3</a:t>
            </a:r>
          </a:p>
          <a:p>
            <a:pPr marL="0" marR="0">
              <a:lnSpc>
                <a:spcPts val="1667"/>
              </a:lnSpc>
              <a:spcBef>
                <a:spcPts val="3211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3483" y="3996330"/>
            <a:ext cx="161947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ﺍﻟﺘﻌﻠﻢ</a:t>
            </a:r>
            <a:r>
              <a:rPr dirty="0" sz="1800" spc="1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ﺧﻄﻂ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ﺗﺤﻠﻴﻞ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16087" y="4617881"/>
            <a:ext cx="19060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ﺇﻧﺠﺎﺯﺍﺕ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ﺗﻘﻴﻴﻢ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01917" y="207537"/>
            <a:ext cx="396699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3200" spc="36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3200" spc="27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:3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2015" y="1587613"/>
            <a:ext cx="18847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2000" spc="18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ﻓﺎﻋﻠﻴﺔ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1.3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0596" y="2323897"/>
            <a:ext cx="9459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2.1.3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8627" y="2333414"/>
            <a:ext cx="9459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1.1.3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6121" y="2628697"/>
            <a:ext cx="14316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ﺍﻟﻤﻮﺍﺭﺩ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ﺇﺩﺍﺭﺓ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62071" y="2638214"/>
            <a:ext cx="171590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ﻟﻠﺘﻄﻮﻳﺮ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ﺍﻟﺘﺨﻄﻴﻂ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8940" y="3976458"/>
            <a:ext cx="283093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ﻭﺍﻟﻤﺠﺘﻤﻊ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2000" spc="15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ﻣﺸﺎﺭﻛﺔ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2.3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6041" y="4676093"/>
            <a:ext cx="187338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137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2.2.3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ﺍﻟﻤﺠﺘﻤﻌﻴﺔ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ﺍﻟﺸﺮﺍﻛﺔ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2828" y="4676093"/>
            <a:ext cx="157836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670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1.2.3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2000" spc="15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ﻣﺸﺎﺭﻛﺔ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01917" y="207537"/>
            <a:ext cx="396699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3200" spc="36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3200" spc="27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:3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8303" y="1382857"/>
            <a:ext cx="9459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2.1.3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51786" y="1393977"/>
            <a:ext cx="993223" cy="677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BTVOPK+Arial-BoldMT"/>
                <a:cs typeface="BTVOPK+Arial-BoldMT"/>
              </a:rPr>
              <a:t>1.1.3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3828" y="1763857"/>
            <a:ext cx="143161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ﺍﻟﻤﻮﺍﺭﺩ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ﺇﺩﺍﺭﺓ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45386" y="1794027"/>
            <a:ext cx="1804006" cy="677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BTVOPK+Arial-BoldMT"/>
                <a:cs typeface="BTVOPK+Arial-BoldMT"/>
              </a:rPr>
              <a:t>ﻟﻠﺘﻄﻮﻳﺮ</a:t>
            </a:r>
            <a:r>
              <a:rPr dirty="0" sz="2100" spc="18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BTVOPK+Arial-BoldMT"/>
                <a:cs typeface="BTVOPK+Arial-BoldMT"/>
              </a:rPr>
              <a:t>ﺍﻟﺘﺨﻄﻴﻂ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2696" y="2471681"/>
            <a:ext cx="2540765" cy="276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3555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ﺍﻟﻮﺍﺿﺤﺔ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ﺍﻟﺮﺅﻴﺔ</a:t>
            </a:r>
          </a:p>
          <a:p>
            <a:pPr marL="0" marR="0">
              <a:lnSpc>
                <a:spcPts val="1875"/>
              </a:lnSpc>
              <a:spcBef>
                <a:spcPts val="380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ﺍﻷﻮﻟﻮﻳﺎﺕ</a:t>
            </a:r>
            <a:r>
              <a:rPr dirty="0" sz="1800" spc="1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ﻟﺘﺤﺪﻳﺪ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ﺍﻟﺬﺍﺗﻲ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ﺍﻟﺘﻘﻴﻴﻢ</a:t>
            </a:r>
          </a:p>
          <a:p>
            <a:pPr marL="296861" marR="0">
              <a:lnSpc>
                <a:spcPts val="1875"/>
              </a:lnSpc>
              <a:spcBef>
                <a:spcPts val="380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ﺍﻷﺪﺍﺀ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ﻟﺘﻄﻮﻳﺮ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ﺍﻟﺘﺨﻄﻴﻂ</a:t>
            </a:r>
          </a:p>
          <a:p>
            <a:pPr marL="600074" marR="0">
              <a:lnSpc>
                <a:spcPts val="1875"/>
              </a:lnSpc>
              <a:spcBef>
                <a:spcPts val="385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ﺍﻟﻤﻨﻬﺞ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ﺗﻄﺒﻴﻖ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72034" y="2512192"/>
            <a:ext cx="3053224" cy="23315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9881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ﺍﻟﻌﺎﻣﻠﻴﻦ</a:t>
            </a:r>
            <a:r>
              <a:rPr dirty="0" sz="1800" spc="15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ﻣﻼﺋﻤﺔ</a:t>
            </a:r>
          </a:p>
          <a:p>
            <a:pPr marL="0" marR="0">
              <a:lnSpc>
                <a:spcPts val="1875"/>
              </a:lnSpc>
              <a:spcBef>
                <a:spcPts val="5015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ﻟﻠﻌﺎﻣﻠﻴﻦ</a:t>
            </a:r>
            <a:r>
              <a:rPr dirty="0" sz="1800" spc="2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ﺍﻟﻤﻬﻨﻲ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ﺍﻟﺘﻄﻮﻳﺮ</a:t>
            </a:r>
          </a:p>
          <a:p>
            <a:pPr marL="462756" marR="0">
              <a:lnSpc>
                <a:spcPts val="1875"/>
              </a:lnSpc>
              <a:spcBef>
                <a:spcPts val="5015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ﺍﻟﺘﻌﻠﻴﻤﻴﺔ</a:t>
            </a:r>
            <a:r>
              <a:rPr dirty="0" sz="18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ﺍﻟﻤﻮﺍﺭﺩ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ﻓﺎﻋﻠﻴﺔ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49128" y="5137850"/>
            <a:ext cx="124298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ﻣﺮﺍﻓﻖ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11821" y="5381029"/>
            <a:ext cx="136755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00000"/>
                </a:solidFill>
                <a:latin typeface="BTVOPK+Arial-BoldMT"/>
                <a:cs typeface="BTVOPK+Arial-BoldMT"/>
              </a:rPr>
              <a:t>*</a:t>
            </a:r>
            <a:r>
              <a:rPr dirty="0" sz="1800" b="1">
                <a:solidFill>
                  <a:srgbClr val="c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ﺍﻟﺤﻮﻛﻤﺔ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ﺃﺜﺮ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01917" y="207537"/>
            <a:ext cx="396699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3200" spc="36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3200" spc="27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:3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5008" y="1482333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2.2.3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5290" y="1634085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1.2.3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5908" y="1825233"/>
            <a:ext cx="168811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ﺍﻟﻤﺠﺘﻤﻌﻴﺔ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ﺍﻟﺸﺮﺍﻛﺔ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59540" y="1976985"/>
            <a:ext cx="142052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1800" spc="14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ﻣﺸﺎﺭﻛﺔ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15951" y="2850259"/>
            <a:ext cx="2193370" cy="1706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ﻣﻦ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ﺍﻟﺘﺎﻟﻴﺔ</a:t>
            </a:r>
            <a:r>
              <a:rPr dirty="0" sz="18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ﺍﻟﻤﺮﺣﻠﺔ</a:t>
            </a:r>
          </a:p>
          <a:p>
            <a:pPr marL="254473" marR="0">
              <a:lnSpc>
                <a:spcPts val="1875"/>
              </a:lnSpc>
              <a:spcBef>
                <a:spcPts val="69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ﺧﺒﺮﺍﺕ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ﺇﺛﺮﺍﺀ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09196" y="2953264"/>
            <a:ext cx="2220840" cy="173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ﺍﻷﻤﻮﺭ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ﺃﻮﻟﻴﺎﺀ</a:t>
            </a:r>
            <a:r>
              <a:rPr dirty="0" sz="1800" spc="14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18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ﺍﻟﺘﻮﺍﺻﻞ</a:t>
            </a:r>
          </a:p>
          <a:p>
            <a:pPr marL="277400" marR="0">
              <a:lnSpc>
                <a:spcPts val="1875"/>
              </a:lnSpc>
              <a:spcBef>
                <a:spcPts val="713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ﺗﻘﺪﻡ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ﻣﺸﺎﺭﻛﺔ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01440" y="5100636"/>
            <a:ext cx="224894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ﻭﺍﻟﺪﻣﺞ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ﺍﻟﻤﻮﺍﺗﻴﺔ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ﺍﻟﺒﻴﺌﺔ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ﻓﻬﻢ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03587" y="5219573"/>
            <a:ext cx="2214279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ﺃﻨﺸﻄﺔ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1800" spc="14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ﻣﺸﺎﺭﻛﺔ</a:t>
            </a:r>
          </a:p>
          <a:p>
            <a:pPr marL="648493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9791" y="290288"/>
            <a:ext cx="480284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3200" spc="16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ﺧﺒﺮﺍﺕ</a:t>
            </a:r>
            <a:r>
              <a:rPr dirty="0" sz="3200" spc="2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3200" spc="12" b="1">
                <a:solidFill>
                  <a:srgbClr val="203864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BTVOPK+Arial-BoldMT"/>
                <a:cs typeface="BTVOPK+Arial-BoldMT"/>
              </a:rPr>
              <a:t>ﻣﺸﺎﺭﻛﺔ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01917" y="207537"/>
            <a:ext cx="396699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3200" spc="36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3200" spc="27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:3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5025" y="1693664"/>
            <a:ext cx="304105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ﺍﻷﺪﻟﺔ؟</a:t>
            </a:r>
            <a:r>
              <a:rPr dirty="0" sz="2400" spc="-22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ﻋﻠﻰ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ﻧﺤﺼﻞ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ﺃﻴﻦ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BTVOPK+Arial-BoldMT"/>
                <a:cs typeface="BTVOPK+Arial-BoldMT"/>
              </a:rPr>
              <a:t>ﻣﻦ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19118" y="2794544"/>
            <a:ext cx="1945050" cy="1146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ﺍﻹﺩﺍﺭﺓ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ﻭﻋﻲ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ﺗﻘﻴﻴﻢ</a:t>
            </a:r>
            <a:r>
              <a:rPr dirty="0" sz="1800" spc="155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50">
                <a:solidFill>
                  <a:srgbClr val="203864"/>
                </a:solidFill>
                <a:latin typeface="TDBTUM+ArialMT"/>
                <a:cs typeface="TDBTUM+ArialMT"/>
              </a:rPr>
              <a:t>•</a:t>
            </a:r>
          </a:p>
          <a:p>
            <a:pPr marL="14287" marR="0">
              <a:lnSpc>
                <a:spcPts val="1927"/>
              </a:lnSpc>
              <a:spcBef>
                <a:spcPts val="246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ﺍﻟﻌﻤﻞ</a:t>
            </a:r>
            <a:r>
              <a:rPr dirty="0" sz="1800" spc="13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ﺧﻄﻂ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ﺗﺤﻠﻴﻞ</a:t>
            </a:r>
            <a:r>
              <a:rPr dirty="0" sz="1800" spc="1099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50">
                <a:solidFill>
                  <a:srgbClr val="203864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7356" y="3931043"/>
            <a:ext cx="3453743" cy="11218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ﺍﻟﺘﻌﻠﻴﻤﻴﺔ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ﻭﺍﻟﻤﺮﺍﻓﻖ</a:t>
            </a:r>
            <a:r>
              <a:rPr dirty="0" sz="1800" spc="16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ﺍﻟﻤﻮﺍﺭﺩ</a:t>
            </a:r>
            <a:r>
              <a:rPr dirty="0" sz="1800" spc="11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ﻓﺎﻋﻠﻴﺔ</a:t>
            </a:r>
            <a:r>
              <a:rPr dirty="0" sz="1800" spc="1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ﺗﻘﻴﻴﻢ</a:t>
            </a:r>
            <a:r>
              <a:rPr dirty="0" sz="1800" spc="1105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50">
                <a:solidFill>
                  <a:srgbClr val="203864"/>
                </a:solidFill>
                <a:latin typeface="TDBTUM+ArialMT"/>
                <a:cs typeface="TDBTUM+ArialMT"/>
              </a:rPr>
              <a:t>•</a:t>
            </a:r>
          </a:p>
          <a:p>
            <a:pPr marL="736600" marR="0">
              <a:lnSpc>
                <a:spcPts val="1927"/>
              </a:lnSpc>
              <a:spcBef>
                <a:spcPts val="2275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ﺍﻟﻤﺴﺘﻨﺪﺍﺕ</a:t>
            </a:r>
            <a:r>
              <a:rPr dirty="0" sz="1800" spc="13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ﻭﺗﺤﻠﻴﻞ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TDBTUM+ArialMT"/>
                <a:cs typeface="TDBTUM+ArialMT"/>
              </a:rPr>
              <a:t>ﺍﻟﻤﻘﺎﺑﻼﺕ</a:t>
            </a:r>
            <a:r>
              <a:rPr dirty="0" sz="1800" spc="111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1850">
                <a:solidFill>
                  <a:srgbClr val="203864"/>
                </a:solidFill>
                <a:latin typeface="TDBTUM+ArialMT"/>
                <a:cs typeface="TDBTUM+ArialMT"/>
              </a:rPr>
              <a:t>•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93772" y="284523"/>
            <a:ext cx="546788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ﺍﻟﻤﺒﻜﺮ</a:t>
            </a:r>
            <a:r>
              <a:rPr dirty="0" sz="3200" spc="15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3200" spc="2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ﺍﻟﻌﺎﻟﻤﻴﺔ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BTVOPK+Arial-BoldMT"/>
                <a:cs typeface="BTVOPK+Arial-BoldMT"/>
              </a:rPr>
              <a:t>ﺍﻟﻤﻤﺎﺭﺳﺎﺕ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613" y="858056"/>
            <a:ext cx="43570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ﻭﺍﻟﻌﺎﻃﻔﻲ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ﺍﻻﺟﺘﻤﺎﻋﻲ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ﺍﻟﻨﻤﻮ</a:t>
            </a:r>
            <a:r>
              <a:rPr dirty="0" sz="2400" spc="11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ﻋﻠﻰ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ﺍﻟﺘﺮﻛﻴﺰ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9565" y="984982"/>
            <a:ext cx="24919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ﺧﻼﻝ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ﻣﻦ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ﺍﻟﺘﻌﻠﻢ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6080" y="3892271"/>
            <a:ext cx="197648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ﻭﺍﻟﺸﺮﺍﻛﺔ</a:t>
            </a:r>
            <a:r>
              <a:rPr dirty="0" sz="2400" spc="22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ﺍﻟﺪﻣﺞ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55080" y="3894960"/>
            <a:ext cx="142679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ﺃﻮﻻ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BTVOPK+Arial-BoldMT"/>
                <a:cs typeface="BTVOPK+Arial-BoldMT"/>
              </a:rPr>
              <a:t>ﺍﻟﻄﻔﻞ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15015" y="336776"/>
            <a:ext cx="2605723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(2)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4496" y="1078524"/>
            <a:ext cx="766377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: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ﺍﻵﺘﻴﺔ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ﺍﻷﺴﺌﻠﺔ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ﻋﻦ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ﺃﺠﺐ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ﺛﻢ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،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ﺃﺪﻧﺎﻩ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ﺍﻟﻤﻔﺎﻫﻴﻤﻲ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ﺍﻟﻤﺨﻄﻂ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ﺍﻟﻤﺠﻤﻮﻋﺔ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ﺯﻣﻼﺋﻚ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ﻧﺎﻗﺶ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5322" y="1989661"/>
            <a:ext cx="24031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2754" y="2207366"/>
            <a:ext cx="83782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ﺍﻟﻤﻌﻴﺎﺭ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48939" y="2351732"/>
            <a:ext cx="852627" cy="352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1</a:t>
            </a:r>
          </a:p>
          <a:p>
            <a:pPr marL="2323" marR="0">
              <a:lnSpc>
                <a:spcPts val="3334"/>
              </a:lnSpc>
              <a:spcBef>
                <a:spcPts val="328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2</a:t>
            </a:r>
          </a:p>
          <a:p>
            <a:pPr marL="2323" marR="0">
              <a:lnSpc>
                <a:spcPts val="3334"/>
              </a:lnSpc>
              <a:spcBef>
                <a:spcPts val="326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3</a:t>
            </a:r>
          </a:p>
          <a:p>
            <a:pPr marL="0" marR="0">
              <a:lnSpc>
                <a:spcPts val="3334"/>
              </a:lnSpc>
              <a:spcBef>
                <a:spcPts val="3184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1918" y="2458060"/>
            <a:ext cx="390713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ﺍﻟﻤﻔﺎﻫﻴﻤﻲ؟</a:t>
            </a:r>
            <a:r>
              <a:rPr dirty="0" sz="1400" spc="-48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ﺍﻟﻤﺨﻄﻂ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ﻳﻮﺿﺤﻪ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ﺍﻟﺬﻱ</a:t>
            </a:r>
            <a:r>
              <a:rPr dirty="0" sz="1400" spc="-12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(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ﺃ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)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1400" spc="-25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ﻣﺠﺎﻝ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ﺍﺳﻢ</a:t>
            </a:r>
            <a:r>
              <a:rPr dirty="0" sz="1400" spc="-1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27041" y="2516316"/>
            <a:ext cx="78654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PLNWI+Cambria-Bold"/>
                <a:cs typeface="CPLNWI+Cambria-Bold"/>
              </a:rPr>
              <a:t>(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ﺱ</a:t>
            </a:r>
            <a:r>
              <a:rPr dirty="0" sz="1800" b="1">
                <a:solidFill>
                  <a:srgbClr val="ffffff"/>
                </a:solidFill>
                <a:latin typeface="CPLNWI+Cambria-Bold"/>
                <a:cs typeface="CPLNWI+Cambria-Bold"/>
              </a:rPr>
              <a:t>)ꢀ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74787" y="3292856"/>
            <a:ext cx="334729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؟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(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ﺃ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)ꢀ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ﻣﺠﺎﻝ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ﺇﻟﻰ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ﻳﻨﺘﻤﻲ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ﺍﻟﺬﻱ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ꢀ(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ﺱ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)ꢀ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ﺍﻟﻤﻌﻴﺎﺭ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16960" y="3609587"/>
            <a:ext cx="144705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ﺃ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35491" y="3998175"/>
            <a:ext cx="4765517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9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ﺍﻟﺘﻮﺍﺻﻞ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8" b="1">
                <a:solidFill>
                  <a:srgbClr val="4a4a4a"/>
                </a:solidFill>
                <a:latin typeface="BTVOPK+Arial-BoldMT"/>
                <a:cs typeface="BTVOPK+Arial-BoldMT"/>
              </a:rPr>
              <a:t>ﻟﺘﻌﺰﻳﺰ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ﺭﻭﺿﺔ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ﻛﻤﺪﻳﺮ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6" b="1">
                <a:solidFill>
                  <a:srgbClr val="4a4a4a"/>
                </a:solidFill>
                <a:latin typeface="BTVOPK+Arial-BoldMT"/>
                <a:cs typeface="BTVOPK+Arial-BoldMT"/>
              </a:rPr>
              <a:t>ﺳﺘﻨﻔﺬﻫﺎ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20" b="1">
                <a:solidFill>
                  <a:srgbClr val="4a4a4a"/>
                </a:solidFill>
                <a:latin typeface="BTVOPK+Arial-BoldMT"/>
                <a:cs typeface="BTVOPK+Arial-BoldMT"/>
              </a:rPr>
              <a:t>ﺍﻷﻨﺸﻄﺔ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ﻣﻦ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ﻣﺠﻤﻮﻋﺔ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ﺍﻗﺘﺮﺡ</a:t>
            </a:r>
          </a:p>
          <a:p>
            <a:pPr marL="1969584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.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ﺗﻌﻠﻢ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ﺧﺒﺮﺍﺕ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ﻓﻲ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ﻭﺇﺷﺮﺍﻙ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33616" y="4628328"/>
            <a:ext cx="1420529" cy="890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1800" spc="14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ﻣﺸﺎﺭﻛﺔ</a:t>
            </a:r>
          </a:p>
          <a:p>
            <a:pPr marL="165100" marR="0">
              <a:lnSpc>
                <a:spcPts val="187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ﻭﺍﻟﻤﺠﺘﻤﻊ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33168" y="4826079"/>
            <a:ext cx="4765760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ﺭﻳﺎﺽ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9" b="1">
                <a:solidFill>
                  <a:srgbClr val="4a4a4a"/>
                </a:solidFill>
                <a:latin typeface="BTVOPK+Arial-BoldMT"/>
                <a:cs typeface="BTVOPK+Arial-BoldMT"/>
              </a:rPr>
              <a:t>ﻟﻤﻌﻠﻤﺎﺕ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6" b="1">
                <a:solidFill>
                  <a:srgbClr val="4a4a4a"/>
                </a:solidFill>
                <a:latin typeface="BTVOPK+Arial-BoldMT"/>
                <a:cs typeface="BTVOPK+Arial-BoldMT"/>
              </a:rPr>
              <a:t>ﺍﻟﻀﺮﻭﺭﻳﺔ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13" b="1">
                <a:solidFill>
                  <a:srgbClr val="4a4a4a"/>
                </a:solidFill>
                <a:latin typeface="BTVOPK+Arial-BoldMT"/>
                <a:cs typeface="BTVOPK+Arial-BoldMT"/>
              </a:rPr>
              <a:t>ﺍﻟﺘﺪﺭﻳﺒﻴﺔ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ﺍﻟﻮﺭﺵ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ﻣﻦ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ﻣﺠﻤﻮﻋﺔ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ﺍﻗﺘﺮﺡ</a:t>
            </a:r>
          </a:p>
          <a:p>
            <a:pPr marL="3633246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.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ﻋﺎﻡ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ﺑﺸﻜ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15015" y="336776"/>
            <a:ext cx="2605723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(2)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4496" y="1078524"/>
            <a:ext cx="766377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: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ﺍﻵﺘﻴﺔ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ﺍﻷﺴﺌﻠﺔ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ﻋﻦ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ﺃﺠﺐ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ﺛﻢ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،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ﺃﺪﻧﺎﻩ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ﺍﻟﻤﻔﺎﻫﻴﻤﻲ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ﺍﻟﻤﺨﻄﻂ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ﺍﻟﻤﺠﻤﻮﻋﺔ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ﺯﻣﻼﺋﻚ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ﻧﺎﻗﺶ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45322" y="2144855"/>
            <a:ext cx="24031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PLNWI+Cambria-Bold"/>
                <a:cs typeface="CPLNWI+Cambria-Bold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48939" y="2351732"/>
            <a:ext cx="852627" cy="3527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1</a:t>
            </a:r>
          </a:p>
          <a:p>
            <a:pPr marL="2323" marR="0">
              <a:lnSpc>
                <a:spcPts val="3334"/>
              </a:lnSpc>
              <a:spcBef>
                <a:spcPts val="328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2</a:t>
            </a:r>
          </a:p>
          <a:p>
            <a:pPr marL="2323" marR="0">
              <a:lnSpc>
                <a:spcPts val="3334"/>
              </a:lnSpc>
              <a:spcBef>
                <a:spcPts val="326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3</a:t>
            </a:r>
          </a:p>
          <a:p>
            <a:pPr marL="0" marR="0">
              <a:lnSpc>
                <a:spcPts val="3334"/>
              </a:lnSpc>
              <a:spcBef>
                <a:spcPts val="3184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CPLNWI+Cambria-Bold"/>
                <a:cs typeface="CPLNWI+Cambria-Bold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60329" y="2362560"/>
            <a:ext cx="15444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ﻟﻠﺘﻄﻮﻳﺮ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ﺍﻟﺘﺨﻄﻴﻂ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05162" y="2458060"/>
            <a:ext cx="143951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ﻭﺍﻹﺩﺍﺭﺓ</a:t>
            </a:r>
            <a:r>
              <a:rPr dirty="0" sz="1400" spc="-17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ﺍﻟﻘﻴﺎﺩﺓ</a:t>
            </a:r>
            <a:r>
              <a:rPr dirty="0" sz="1400" spc="-25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ﻣﺠﺎﻝ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4712" y="3292856"/>
            <a:ext cx="1231056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ﻟﻠﺘﻄﻮﻳﺮ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ﺍﻟﺘﺨﻄﻴﻂ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29660" y="3417563"/>
            <a:ext cx="1418580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662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ﺍﻟﻘﻴﺎﺩﺓ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ﻭﺍﻹﺩﺍﺭﺓ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35491" y="3998174"/>
            <a:ext cx="4814929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ﺍﻟﻘﻠﻌﺔ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ﺇﻟﻰ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ﺭﺣﻠﺔ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،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ﺃﺒﻲ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-15" b="1">
                <a:solidFill>
                  <a:srgbClr val="4a4a4a"/>
                </a:solidFill>
                <a:latin typeface="BTVOPK+Arial-BoldMT"/>
                <a:cs typeface="BTVOPK+Arial-BoldMT"/>
              </a:rPr>
              <a:t>ﻣﻊ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ﺍﻟﻘﺪﻡ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-11" b="1">
                <a:solidFill>
                  <a:srgbClr val="4a4a4a"/>
                </a:solidFill>
                <a:latin typeface="BTVOPK+Arial-BoldMT"/>
                <a:cs typeface="BTVOPK+Arial-BoldMT"/>
              </a:rPr>
              <a:t>ﻛﺮﺓ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،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ﺍﻟﺠﺪ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-15" b="1">
                <a:solidFill>
                  <a:srgbClr val="4a4a4a"/>
                </a:solidFill>
                <a:latin typeface="BTVOPK+Arial-BoldMT"/>
                <a:cs typeface="BTVOPK+Arial-BoldMT"/>
              </a:rPr>
              <a:t>ﻣﻊ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-10" b="1">
                <a:solidFill>
                  <a:srgbClr val="4a4a4a"/>
                </a:solidFill>
                <a:latin typeface="BTVOPK+Arial-BoldMT"/>
                <a:cs typeface="BTVOPK+Arial-BoldMT"/>
              </a:rPr>
              <a:t>ﻗﺼﺔ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ﻗﺮﺍﺀﺓ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،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ﺃﻤﻲ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spc="-15" b="1">
                <a:solidFill>
                  <a:srgbClr val="4a4a4a"/>
                </a:solidFill>
                <a:latin typeface="BTVOPK+Arial-BoldMT"/>
                <a:cs typeface="BTVOPK+Arial-BoldMT"/>
              </a:rPr>
              <a:t>ﻣﻊ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ﻳﻮﻡ</a:t>
            </a:r>
          </a:p>
          <a:p>
            <a:pPr marL="1785472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.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ﺍﻟﺦ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...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ﺃﺨﺘﻲ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ﻣﻊ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ﺍﻟﻤﻔﻀﻞ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ﻃﺒﻘﻲ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،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ﺟﺪﺗﻲ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ﻣﻊ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33616" y="4628328"/>
            <a:ext cx="1420529" cy="890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ﺍﻟﻌﺎﺋﻠﺔ</a:t>
            </a:r>
            <a:r>
              <a:rPr dirty="0" sz="1800" spc="14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ﻣﺸﺎﺭﻛﺔ</a:t>
            </a:r>
          </a:p>
          <a:p>
            <a:pPr marL="165100" marR="0">
              <a:lnSpc>
                <a:spcPts val="1875"/>
              </a:lnSpc>
              <a:spcBef>
                <a:spcPts val="507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ﻭﺍﻟﻤﺠﺘﻤﻊ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33168" y="4826078"/>
            <a:ext cx="4764679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ﻧﻤﻮ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ﺧﺼﺎﺋﺺ</a:t>
            </a:r>
            <a:r>
              <a:rPr dirty="0" sz="1400" spc="25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spc="28" b="1">
                <a:solidFill>
                  <a:srgbClr val="4a4a4a"/>
                </a:solidFill>
                <a:latin typeface="BTVOPK+Arial-BoldMT"/>
                <a:cs typeface="BTVOPK+Arial-BoldMT"/>
              </a:rPr>
              <a:t>–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ﺍﻟﻄﻔﻞ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ﻟﺪﻯ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ﺍﻟﺘﻮﺍﺻﻞ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ﻣﻬﺎﺭﺍﺕ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ﺗﻨﻤﻴﺔ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spc="28" b="1">
                <a:solidFill>
                  <a:srgbClr val="4a4a4a"/>
                </a:solidFill>
                <a:latin typeface="BTVOPK+Arial-BoldMT"/>
                <a:cs typeface="BTVOPK+Arial-BoldMT"/>
              </a:rPr>
              <a:t>–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ﺑﺎﻟﻠﻌﺐ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ﺍﻟﺘﻌﻠﻢ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ﺗﻄﺒﻴﻖ</a:t>
            </a:r>
          </a:p>
          <a:p>
            <a:pPr marL="1877509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.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ﺍﻟﺦ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–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ﺍﻟﺘﻔﺎﻋﻠﻴﺔ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ﺍﻟﺘﻌﻠﻴﻤﻴﺔ</a:t>
            </a:r>
            <a:r>
              <a:rPr dirty="0" sz="1400" b="1">
                <a:solidFill>
                  <a:srgbClr val="4a4a4a"/>
                </a:solidFill>
                <a:latin typeface="CPLNWI+Cambria-Bold"/>
                <a:cs typeface="CPLNWI+Cambria-Bold"/>
              </a:rPr>
              <a:t>ꢀ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ﺍﻟﺒﻴﺌﺔ</a:t>
            </a:r>
            <a:r>
              <a:rPr dirty="0" sz="1400" spc="-26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–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BTVOPK+Arial-BoldMT"/>
                <a:cs typeface="BTVOPK+Arial-BoldMT"/>
              </a:rPr>
              <a:t>ﺍﻟﻄﻔﻞ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1613" y="5639328"/>
            <a:ext cx="529762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ﻭﺇﺟﺮﺍﺀﺍﺗﻬﺎ</a:t>
            </a:r>
            <a:r>
              <a:rPr dirty="0" sz="2400" spc="-116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ﺍﻷﻄﻔﺎﻝ</a:t>
            </a:r>
            <a:r>
              <a:rPr dirty="0" sz="2400" spc="-14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ﺭﻳﺎﺽ</a:t>
            </a:r>
            <a:r>
              <a:rPr dirty="0" sz="2400" spc="-135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ﻣﺮﺍﺟﻌﺔ</a:t>
            </a:r>
            <a:r>
              <a:rPr dirty="0" sz="2400" spc="-120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ﻋﻤﻠﻴﺔ</a:t>
            </a:r>
            <a:r>
              <a:rPr dirty="0" sz="2400" spc="-132">
                <a:solidFill>
                  <a:srgbClr val="ffffff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TDBTUM+ArialMT"/>
                <a:cs typeface="TDBTUM+ArialMT"/>
              </a:rPr>
              <a:t>ﻣﺮﺍﺣﻞ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1309" y="322278"/>
            <a:ext cx="616474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ﻭﺇﺟﺮﺍﺀﺍﺗﻬﺎ</a:t>
            </a:r>
            <a:r>
              <a:rPr dirty="0" sz="2800" spc="-18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ﺍﻷﻄﻔﺎﻝ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ﺭﻳﺎﺽ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ﻣﺮﺍﺟﻌﺔ</a:t>
            </a:r>
            <a:r>
              <a:rPr dirty="0" sz="2800" spc="-173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ﻋﻤﻠﻴﺔ</a:t>
            </a:r>
            <a:r>
              <a:rPr dirty="0" sz="2800" spc="-166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ﻣﺮﺍﺣﻞ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4653" y="1561683"/>
            <a:ext cx="142759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7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1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ﺍﻟﻤﺮﺣﻠﺔ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ﻗﺒﻞ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9262" y="1691902"/>
            <a:ext cx="6271780" cy="652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ﺍﻟﻤﺤﺪﺩ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ﺍﻟﻮﻗﺖ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ꢀHUBꢀ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ﻋﻠﻰ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ﺍﻟﻤﻄﻠﻮﺑﺔ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ﺍﻟﻤﺴﺘﻨﺪﺍﺕ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ﺗﺤﻤﻞ</a:t>
            </a:r>
            <a:r>
              <a:rPr dirty="0" sz="2000" spc="1424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0774" y="2138649"/>
            <a:ext cx="695902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ﺍﻟﺮﻭﺿﺔ</a:t>
            </a:r>
            <a:r>
              <a:rPr dirty="0" sz="1800" spc="-99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ﻓﻲ</a:t>
            </a:r>
            <a:r>
              <a:rPr dirty="0" sz="1800" spc="-89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ﺍﻟﻌﺎﻣﻠﻴﻦ</a:t>
            </a:r>
            <a:r>
              <a:rPr dirty="0" sz="1800" spc="-82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ﻣﻌﻠﻮﻣﺎﺕ</a:t>
            </a:r>
            <a:r>
              <a:rPr dirty="0" sz="1800" spc="-90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ﺍﻟﺰﻣﻨﻲ</a:t>
            </a:r>
            <a:r>
              <a:rPr dirty="0" sz="1800" spc="-93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ﺍﻟﺠﺪﻭﻝ</a:t>
            </a:r>
            <a:r>
              <a:rPr dirty="0" sz="1800" spc="-96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ﺍﻟﻌﻤﻞ</a:t>
            </a:r>
            <a:r>
              <a:rPr dirty="0" sz="1800" spc="-87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ﺧﻄﺔ</a:t>
            </a:r>
            <a:r>
              <a:rPr dirty="0" sz="1800" spc="-103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ﺍﻟﺬﺍﺗﻲ</a:t>
            </a:r>
            <a:r>
              <a:rPr dirty="0" sz="1800" spc="-84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ﺍﻟﺘﻘﻴﻴﻢ</a:t>
            </a:r>
            <a:r>
              <a:rPr dirty="0" sz="1800" spc="-91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ﺍﺳﺘﻤﺎﺭﺓ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256" y="3484631"/>
            <a:ext cx="6934483" cy="1097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(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ﺍﻟﻤﺮﺍﺟﻌﺔ</a:t>
            </a:r>
            <a:r>
              <a:rPr dirty="0" sz="1800" spc="-92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ﻗﺎﺋﺪ</a:t>
            </a:r>
            <a:r>
              <a:rPr dirty="0" sz="1800" spc="-89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ﺍﺳﻢ</a:t>
            </a:r>
            <a:r>
              <a:rPr dirty="0" sz="1800" spc="-98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ﺍﻟﻤﺮﺍﺟﻌﺔ</a:t>
            </a:r>
            <a:r>
              <a:rPr dirty="0" sz="1800" spc="-92">
                <a:solidFill>
                  <a:srgbClr val="127e11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27e11"/>
                </a:solidFill>
                <a:latin typeface="TDBTUM+ArialMT"/>
                <a:cs typeface="TDBTUM+ArialMT"/>
              </a:rPr>
              <a:t>ﺗﺎﺭﻳﺦ</a:t>
            </a: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)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ﺇﺷﻌﺎﺭ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ﺭﺳﺎﻟﺔ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ﺗﺼﻞ</a:t>
            </a:r>
            <a:r>
              <a:rPr dirty="0" sz="2000" spc="142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  <a:p>
            <a:pPr marL="3187699" marR="0">
              <a:lnSpc>
                <a:spcPts val="2136"/>
              </a:lnSpc>
              <a:spcBef>
                <a:spcPts val="1463"/>
              </a:spcBef>
              <a:spcAft>
                <a:spcPts val="0"/>
              </a:spcAft>
            </a:pPr>
            <a:r>
              <a:rPr dirty="0" sz="1800">
                <a:solidFill>
                  <a:srgbClr val="127e11"/>
                </a:solidFill>
                <a:latin typeface="Cambria"/>
                <a:cs typeface="Cambria"/>
              </a:rPr>
              <a:t>(PQ)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ﺍﻷﻤﻮﺭ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ﺃﻮﻟﻴﺎﺀ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ﺍﺳﺘﺒﻴﺎﻥ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spc="143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94652" y="3504454"/>
            <a:ext cx="142759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478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ﺍﺳﺒﻮﻋﻴﻦ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ﻗﺒﻞ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96148" y="5454534"/>
            <a:ext cx="2798216" cy="652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ﺍﻟﻔﺮﻳﻖ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ﻗﺎﺋﺪ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ﺍﺗﺼﺎﻝ</a:t>
            </a:r>
            <a:r>
              <a:rPr dirty="0" sz="2000" spc="98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59715" y="5447225"/>
            <a:ext cx="169711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ﺍﺳﺒﻮﻉ</a:t>
            </a:r>
          </a:p>
          <a:p>
            <a:pPr marL="20212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ﺍﻷﺤﺪ</a:t>
            </a:r>
            <a:r>
              <a:rPr dirty="0" sz="2000" spc="1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ﻳﻮﻡ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8573" y="5911734"/>
            <a:ext cx="5295071" cy="652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ﻟﻠﻤﺮﺍﺟﻌﺔ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ﻭﻳﻌﺪ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ﻣﺴﺘﻨﺪﺍﺕ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ﻳﺤﻠﻞ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ﻓﺮﻳﻖ</a:t>
            </a:r>
            <a:r>
              <a:rPr dirty="0" sz="2000" spc="98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79015" y="318975"/>
            <a:ext cx="616474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ﻭﺇﺟﺮﺍﺀﺍﺗﻬﺎ</a:t>
            </a:r>
            <a:r>
              <a:rPr dirty="0" sz="2800" spc="-18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ﺍﻷﻄﻔﺎﻝ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ﺭﻳﺎﺽ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ﻣﺮﺍﺟﻌﺔ</a:t>
            </a:r>
            <a:r>
              <a:rPr dirty="0" sz="2800" spc="-173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ﻋﻤﻠﻴﺔ</a:t>
            </a:r>
            <a:r>
              <a:rPr dirty="0" sz="2800" spc="-166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ﻣﺮﺍﺣﻞ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0203" y="1486420"/>
            <a:ext cx="4018959" cy="652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ﻭﺧﺒﺮﺍﺕ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ﺃﻨﺸﻄﺔ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ﻣﻼﺣﻈﺔ</a:t>
            </a:r>
            <a:r>
              <a:rPr dirty="0" sz="2000" spc="985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46277" y="2280695"/>
            <a:ext cx="156395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ﺍﻟﺜﺎﻧﻴﺔ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ﺍﻟﻤﺮﺣﻠﺔ</a:t>
            </a:r>
          </a:p>
          <a:p>
            <a:pPr marL="635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ﺧﻼﻝ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41915" y="2379508"/>
            <a:ext cx="4327490" cy="652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ﻭﻭﺛﺎﺋﻖ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ﺍﻧﺘﺎﺟﺎﺕ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ﺍﻟﺘﺪﻗﻴﻖ</a:t>
            </a:r>
            <a:r>
              <a:rPr dirty="0" sz="2000" spc="99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3465" y="3386400"/>
            <a:ext cx="4670708" cy="1468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ﺍﻷﻤﻮﺭ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ﻭﺃﻮﻟﻴﺎﺀ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ﺍﻟﻌﺎﻣﻠﻴﻦ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ﺍﻟﻤﻨﺎﻗﺸﺔ</a:t>
            </a:r>
            <a:r>
              <a:rPr dirty="0" sz="2000" spc="42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  <a:p>
            <a:pPr marL="2371725" marR="0">
              <a:lnSpc>
                <a:spcPts val="2136"/>
              </a:lnSpc>
              <a:spcBef>
                <a:spcPts val="4339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ﺍﻟﺘﺤﺪﺙ</a:t>
            </a:r>
            <a:r>
              <a:rPr dirty="0" sz="2000" spc="436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21596" y="4794967"/>
            <a:ext cx="279841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556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ﻳﺰﻭﺭ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118110"/>
                </a:solidFill>
                <a:latin typeface="BTVOPK+Arial-BoldMT"/>
                <a:cs typeface="BTVOPK+Arial-BoldMT"/>
              </a:rPr>
              <a:t>(QAM)</a:t>
            </a:r>
            <a:r>
              <a:rPr dirty="0" sz="1800" b="1">
                <a:solidFill>
                  <a:srgbClr val="11811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ﺍﻟﺠﻮﺩﺓ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ﺿﺎﻣﻦ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ﺇﺟﺮﺍﺀﺍﺕ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ﺟﻮﺩﺓ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ﻣﻦ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ﻟﻠﺘﺄﻜﺪ</a:t>
            </a:r>
            <a:r>
              <a:rPr dirty="0" sz="1800" spc="1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</a:p>
          <a:p>
            <a:pPr marL="89535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80015" y="5118592"/>
            <a:ext cx="4283676" cy="1568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537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ﻭﻓﻌﺎﻟﻴﺘﻬﺎ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ﻭﻣﻼﺀﻣﺘﻬﺎ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ﺍﻟﻤﻮﺍﺭﺩ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ﺗﻮﺍﻓﺮ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ﺿﻤﺎﻥ</a:t>
            </a:r>
            <a:r>
              <a:rPr dirty="0" sz="2000" spc="42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  <a:p>
            <a:pPr marL="0" marR="0">
              <a:lnSpc>
                <a:spcPts val="2136"/>
              </a:lnSpc>
              <a:spcBef>
                <a:spcPts val="507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ﻟﻘﻴﺎﺩﺓ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ﺍﻟﻨﻬﺎﺋﻴﺔ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ﺍﻟﺮﺍﺟﻌﺔ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ﺍﻟﺘﻐﺬﻳﺔ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ﺗﻘﺪﻳﻢ</a:t>
            </a:r>
            <a:r>
              <a:rPr dirty="0" sz="2000" spc="42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1309" y="322278"/>
            <a:ext cx="616474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ﻭﺇﺟﺮﺍﺀﺍﺗﻬﺎ</a:t>
            </a:r>
            <a:r>
              <a:rPr dirty="0" sz="2800" spc="-18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ﺍﻷﻄﻔﺎﻝ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ﺭﻳﺎﺽ</a:t>
            </a:r>
            <a:r>
              <a:rPr dirty="0" sz="2800" spc="-17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ﻣﺮﺍﺟﻌﺔ</a:t>
            </a:r>
            <a:r>
              <a:rPr dirty="0" sz="2800" spc="-173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ﻋﻤﻠﻴﺔ</a:t>
            </a:r>
            <a:r>
              <a:rPr dirty="0" sz="2800" spc="-166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ﻣﺮﺍﺣﻞ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8539" y="1654013"/>
            <a:ext cx="6412354" cy="652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(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ﺃﺴﺎﺑﻴﻊ</a:t>
            </a:r>
            <a:r>
              <a:rPr dirty="0" sz="2000" spc="-113">
                <a:solidFill>
                  <a:srgbClr val="c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4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ﺃﻘﺼﺎﻫﺎ</a:t>
            </a:r>
            <a:r>
              <a:rPr dirty="0" sz="2000" spc="-113">
                <a:solidFill>
                  <a:srgbClr val="c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ﻓﺘﺮﺓ</a:t>
            </a:r>
            <a:r>
              <a:rPr dirty="0" sz="2000" spc="-117">
                <a:solidFill>
                  <a:srgbClr val="c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ﺧﻼﻝ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)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ﺍﻟﺘﻘﺮﻳﺮ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ﻣﺴﻮﺩﺓ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ﺍﻟﻬﻴﺌﺔ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ﺗﺮﺳﻞ</a:t>
            </a:r>
            <a:r>
              <a:rPr dirty="0" sz="2000" spc="97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10607" y="2082452"/>
            <a:ext cx="155601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ﺍﻟﺜﺎﻟﺜﺔ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ﺍﻟﻤﺮﺣﻠﺔ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31194" y="2692052"/>
            <a:ext cx="231464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ﺑﻌﺪ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ﻣﺎ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ﻋﻤﻠﻴﺎﺕ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3924" y="2963368"/>
            <a:ext cx="6689849" cy="954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ﻟﻠﻬﻴﺌﺔ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ﺇﺭﺳﺎﻟﻪ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ﻭﺗﻌﻴﺪ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ﺍﻟﺘﻘﺮﻳﺮ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ﺍﻟﻮﺍﻗﻌﻴﺔ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ﺍﻟﻤﻌﻠﻮﻣﺎﺕ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ﻋﻠﻰ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ﺗﻌﻠﻖ</a:t>
            </a:r>
            <a:r>
              <a:rPr dirty="0" sz="2000" spc="989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  <a:p>
            <a:pPr marL="4584699" marR="0">
              <a:lnSpc>
                <a:spcPts val="2083"/>
              </a:lnSpc>
              <a:spcBef>
                <a:spcPts val="291"/>
              </a:spcBef>
              <a:spcAft>
                <a:spcPts val="0"/>
              </a:spcAft>
            </a:pP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(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ﺃﻴﺎﻡ</a:t>
            </a:r>
            <a:r>
              <a:rPr dirty="0" sz="2000" spc="-114">
                <a:solidFill>
                  <a:srgbClr val="c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ﺧﻼﻝ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3463" y="4445274"/>
            <a:ext cx="7832691" cy="652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ﻭﻣﺸﺎﺭﻛﺘﻬﺎ</a:t>
            </a:r>
            <a:r>
              <a:rPr dirty="0" sz="2000" b="1">
                <a:solidFill>
                  <a:srgbClr val="c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(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ﺃﺴﺎﺑﻴﻊ</a:t>
            </a:r>
            <a:r>
              <a:rPr dirty="0" sz="2000" spc="-113">
                <a:solidFill>
                  <a:srgbClr val="c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4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c00000"/>
                </a:solidFill>
                <a:latin typeface="TDBTUM+ArialMT"/>
                <a:cs typeface="TDBTUM+ArialMT"/>
              </a:rPr>
              <a:t>ﺧﻼﻝ</a:t>
            </a:r>
            <a:r>
              <a:rPr dirty="0" sz="2000">
                <a:solidFill>
                  <a:srgbClr val="c00000"/>
                </a:solidFill>
                <a:latin typeface="Cambria"/>
                <a:cs typeface="Cambria"/>
              </a:rPr>
              <a:t>)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ﺍﻟﻤﻘﺪﻣﺔ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ﺍﻟﺘﻮﺻﻴﺎﺕ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ﻟﺘﻨﻔﻴﺬ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ﻋﻤﻞ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ﺧﻄﺔ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ﺗﻘﺪﻡ</a:t>
            </a:r>
            <a:r>
              <a:rPr dirty="0" sz="2000" spc="988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56632" y="4588200"/>
            <a:ext cx="166579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ﺍﻟﻤﺮﺍﺟﻌﺔ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ﺗﻘﺎﺭﻳﺮ</a:t>
            </a:r>
          </a:p>
          <a:p>
            <a:pPr marL="220662" marR="0">
              <a:lnSpc>
                <a:spcPts val="2083"/>
              </a:lnSpc>
              <a:spcBef>
                <a:spcPts val="27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BTVOPK+Arial-BoldMT"/>
                <a:cs typeface="BTVOPK+Arial-BoldMT"/>
              </a:rPr>
              <a:t>ﺃﺤﻜﺎﻡ</a:t>
            </a:r>
            <a:r>
              <a:rPr dirty="0" sz="2000" spc="20" b="1">
                <a:solidFill>
                  <a:srgbClr val="ff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VOPK+Arial-BoldMT"/>
                <a:cs typeface="BTVOPK+Arial-BoldMT"/>
              </a:rPr>
              <a:t>ﺩﻭﻥ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6600" y="4755395"/>
            <a:ext cx="85352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ﺍﻟﻬﻴﺌﺔ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9912" y="5823059"/>
            <a:ext cx="6905273" cy="652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ﺍﻟﻤﻮﻗﺮ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ﺍﻟﻮﺯﺭﺍﺀ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ﻣﺠﻠﺲ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ﻣﻦ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ﺍﻋﺘﻤﺎﺩﻩ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ﺑﻌﺪ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ﺍﻟﻬﻴﺌﺔ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ﻣﻮﻗﻊ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ﻋﻠﻰ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ﺍﻟﺘﻘﺮﻳﺮ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ﻧﺸﺮ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ﻳﺘﻢ</a:t>
            </a:r>
            <a:r>
              <a:rPr dirty="0" sz="2000" spc="978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50">
                <a:solidFill>
                  <a:srgbClr val="000000"/>
                </a:solidFill>
                <a:latin typeface="TDBTUM+ArialMT"/>
                <a:cs typeface="TDBTUM+ArialMT"/>
              </a:rPr>
              <a:t>•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8153" y="311563"/>
            <a:ext cx="743610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(SEF)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ﺍﻟﺬﺍﺗﻲ</a:t>
            </a:r>
            <a:r>
              <a:rPr dirty="0" sz="2800" spc="12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ﺍﻟﺘﻘﻴﻴﻢ</a:t>
            </a:r>
            <a:r>
              <a:rPr dirty="0" sz="2800" spc="19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ﺍﺳﺘﻤﺎﺭﺓ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ﻻﺳﺘﻜﻤﺎﻝ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ﻣﻘﺘﺮﺣﺔ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800" b="1">
                <a:solidFill>
                  <a:srgbClr val="1c4679"/>
                </a:solidFill>
                <a:latin typeface="BTVOPK+Arial-BoldMT"/>
                <a:cs typeface="BTVOPK+Arial-BoldMT"/>
              </a:rPr>
              <a:t>ﺧﻄﻮﺍﺕ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6428" y="1487883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BTVOPK+Arial-BoldMT"/>
                <a:cs typeface="BTVOPK+Arial-BoldMT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3786" y="1472026"/>
            <a:ext cx="2339950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ﻭﻓﻘ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ﻭﺍﻟﺒﺤﺚ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ﺍﻟﺘﺨﻄﻴﻂ</a:t>
            </a:r>
            <a:r>
              <a:rPr dirty="0" sz="2000" spc="1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(2</a:t>
            </a:r>
          </a:p>
          <a:p>
            <a:pPr marL="379412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ﺍﻹﻃﺎﺭ</a:t>
            </a:r>
            <a:r>
              <a:rPr dirty="0" sz="20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ﻟﻤﺠﺎﻻﺕ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53731" y="1513046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BTVOPK+Arial-BoldMT"/>
                <a:cs typeface="BTVOPK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9919" y="1593603"/>
            <a:ext cx="30104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ﺍﻹﺳﺘﻤﺎﺭﺓ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ﻟﻤﻠﺊ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ﻓﺮﻳﻖ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ﺗﺸﻜﻴﻞ</a:t>
            </a:r>
            <a:r>
              <a:rPr dirty="0" sz="2000" spc="539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6624" y="2746861"/>
            <a:ext cx="2753429" cy="1167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BTVOPK+Arial-BoldMT"/>
                <a:cs typeface="BTVOPK+Arial-BoldMT"/>
              </a:rPr>
              <a:t>4</a:t>
            </a:r>
            <a:r>
              <a:rPr dirty="0" sz="3600" spc="11276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BTVOPK+Arial-BoldMT"/>
                <a:cs typeface="BTVOPK+Arial-BoldMT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170" y="2960102"/>
            <a:ext cx="364721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ﺍﻹﻳﺠﺎﺑﻴﺔ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ﺍﻟﺠﻮﺍﻧﺐ</a:t>
            </a:r>
            <a:r>
              <a:rPr dirty="0" sz="2000" spc="1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ﻟﺘﻘﻴﻴﻢ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ﻧﺎﻗﺪﺓ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ﻧﻈﺮﺓ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(4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ﻛﻞ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ﺗﻄﻮﻳﺮ</a:t>
            </a:r>
            <a:r>
              <a:rPr dirty="0" sz="2000" spc="-14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ﺇﻟﻰ</a:t>
            </a:r>
            <a:r>
              <a:rPr dirty="0" sz="2000" spc="1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ﺗﺤﺘﺎﺝ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ﺍﻟﺘﻲ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ﻭﺍﻟﺠﻮﺍﻧﺐ</a:t>
            </a:r>
          </a:p>
          <a:p>
            <a:pPr marL="138033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ﻣﺠﺎﻝ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43461" y="3088449"/>
            <a:ext cx="284001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767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ﺍﻟﻤﻌﻠﻮﻣﺎﺕ</a:t>
            </a:r>
            <a:r>
              <a:rPr dirty="0" sz="2000" spc="15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ﻋﻦ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ﺍﻟﺒﺤﺚ</a:t>
            </a:r>
            <a:r>
              <a:rPr dirty="0" sz="20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(3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ﻣﺠﺎﻝ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ﻛﻞ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ﻣﻦ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VOPK+Arial-BoldMT"/>
                <a:cs typeface="BTVOPK+Arial-BoldMT"/>
              </a:rPr>
              <a:t>ﻣﻌﻴﺎﺭ</a:t>
            </a:r>
            <a:r>
              <a:rPr dirty="0" sz="2000" b="1">
                <a:solidFill>
                  <a:srgbClr val="ff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ﻟﻜﻞ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ﻭﺍﻷﺪﻟﺔ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28247" y="4178733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BTVOPK+Arial-BoldMT"/>
                <a:cs typeface="BTVOPK+Arial-BoldMT"/>
              </a:rPr>
              <a:t>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05894" y="4354053"/>
            <a:ext cx="18208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ﺍﻻﺳﺘﻤﺎﺭﺓ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ﻣﻠﺊ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(5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30711" y="6024179"/>
            <a:ext cx="266316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ﻋﻠﻰ</a:t>
            </a:r>
            <a:r>
              <a:rPr dirty="0" sz="2000" spc="12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ﺍﻹﺳﺘﻤﺎﺭﺓ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ﺗﺤﻤﻴﻞ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HUB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88812" y="325484"/>
            <a:ext cx="707173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(SEF)</a:t>
            </a:r>
            <a:r>
              <a:rPr dirty="0" sz="2800" spc="784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ﺍﻟﺬﺍﺗﻲ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ﺍﻟﺘﻘﻴﻴﻢ</a:t>
            </a:r>
            <a:r>
              <a:rPr dirty="0" sz="2800" spc="12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ﺍﺳﺘﻤﺎﺭﺓ</a:t>
            </a:r>
            <a:r>
              <a:rPr dirty="0" sz="2800" spc="-12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ﻣﻠﺊ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ﺧﻼﻝ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ﺷﺎﺋﻌﺔ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 </a:t>
            </a:r>
            <a:r>
              <a:rPr dirty="0" sz="2800">
                <a:solidFill>
                  <a:srgbClr val="1c4679"/>
                </a:solidFill>
                <a:latin typeface="TDBTUM+ArialMT"/>
                <a:cs typeface="TDBTUM+ArialMT"/>
              </a:rPr>
              <a:t>ﺃﺨﻄﺎﺀ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2104" y="2000536"/>
            <a:ext cx="3342321" cy="2663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ﻣﻨﻔﺮﺩﺓ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ﺑﺼﻮﺭﺓ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ﺍﻻﺳﺘﻤﺎﺭﺓ</a:t>
            </a:r>
            <a:r>
              <a:rPr dirty="0" sz="2400" spc="1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ﻣﻠﺊ</a:t>
            </a:r>
          </a:p>
          <a:p>
            <a:pPr marL="423857" marR="0">
              <a:lnSpc>
                <a:spcPts val="2500"/>
              </a:lnSpc>
              <a:spcBef>
                <a:spcPts val="1237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ﻭﺍﻗﻌﻴﺔ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ﻏﻴﺮ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ﻛﺘﺎﺑﺔ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9934" y="2031458"/>
            <a:ext cx="145432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ﺍﻷﻤﺜﻠﺔ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ﻗﻠﺔ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6660" y="3612879"/>
            <a:ext cx="2946851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ﺍﻹﺳﻬﺎﺏ</a:t>
            </a:r>
            <a:r>
              <a:rPr dirty="0" sz="2400" spc="11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ﺃﻮ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ﺷﺪﻳﺪ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ﺍﺧﺘﺼﺎﺭ</a:t>
            </a:r>
          </a:p>
          <a:p>
            <a:pPr marL="152558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ﺍﻟﻜﺘﺎﺑﺔ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47056" y="5132828"/>
            <a:ext cx="212861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ﻓﻘﻂ</a:t>
            </a:r>
            <a:r>
              <a:rPr dirty="0" sz="2400" spc="-18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ﻭﺻﻔﻴﺔ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BTVOPK+Arial-BoldMT"/>
                <a:cs typeface="BTVOPK+Arial-BoldMT"/>
              </a:rPr>
              <a:t>ﻛﺘﺎﺑﺔ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80725" y="333117"/>
            <a:ext cx="2605723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(3)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900" b="1">
                <a:solidFill>
                  <a:srgbClr val="397b26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2676" y="1023646"/>
            <a:ext cx="63104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..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ﺗﻄﻮﻳﺮ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ﺍﻟﻰ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ﺑﺤﺎﺟﺔ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ﺍﻟﺘﻲ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ﺍﻟﺠﻮﺍﻧﺐ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ﻭ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ﺍﻹﻳﺠﺎﺑﻴﺔ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ﺍﻟﺠﻮﺍﻧﺐ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ﺃﺒﺮﺯ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BTVOPK+Arial-BoldMT"/>
                <a:cs typeface="BTVOPK+Arial-BoldMT"/>
              </a:rPr>
              <a:t>ﻣﺎﻫﻲ</a:t>
            </a:r>
            <a:r>
              <a:rPr dirty="0" sz="1800" spc="13" b="1">
                <a:solidFill>
                  <a:srgbClr val="000000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: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ﺗﺄﻤﻞ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0819" y="1533852"/>
            <a:ext cx="174997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BTVOPK+Arial-BoldMT"/>
                <a:cs typeface="BTVOPK+Arial-BoldMT"/>
              </a:rPr>
              <a:t>SEF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620" y="1792976"/>
            <a:ext cx="295715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15345b"/>
                </a:solidFill>
                <a:latin typeface="BTVOPK+Arial-BoldMT"/>
                <a:cs typeface="BTVOPK+Arial-BoldMT"/>
              </a:rPr>
              <a:t>ﻭﻃﻮﺭﻫﻢ</a:t>
            </a:r>
            <a:r>
              <a:rPr dirty="0" sz="20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5345b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spc="13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5345b"/>
                </a:solidFill>
                <a:latin typeface="BTVOPK+Arial-BoldMT"/>
                <a:cs typeface="BTVOPK+Arial-BoldMT"/>
              </a:rPr>
              <a:t>ﻧﻤﻮ</a:t>
            </a:r>
            <a:r>
              <a:rPr dirty="0" sz="2000" spc="-14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397b26"/>
                </a:solidFill>
                <a:latin typeface="BTVOPK+Arial-BoldMT"/>
                <a:cs typeface="BTVOPK+Arial-BoldMT"/>
              </a:rPr>
              <a:t>:1</a:t>
            </a:r>
            <a:r>
              <a:rPr dirty="0" sz="20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ﺍﻟﻤﺠﺎﻝ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6966" y="2750196"/>
            <a:ext cx="352393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ﻭﺍﻟﻌﺎﻃﻔﻲ</a:t>
            </a:r>
            <a:r>
              <a:rPr dirty="0" sz="2000" spc="19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ﺍﻻﺟﺘﻤﺎﻋﻲ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ﺍﻷﻄﻔﺎﻝ</a:t>
            </a:r>
            <a:r>
              <a:rPr dirty="0" sz="2000" spc="13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ﻧﻤﻮ</a:t>
            </a:r>
            <a:r>
              <a:rPr dirty="0" sz="2000" spc="-18" b="1">
                <a:solidFill>
                  <a:srgbClr val="e64125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BTVOPK+Arial-BoldMT"/>
                <a:cs typeface="BTVOPK+Arial-BoldMT"/>
              </a:rPr>
              <a:t>1.1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30629" y="3382175"/>
            <a:ext cx="10719236" cy="616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(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ﺍﻟﺼﺪﺍﻗﺎﺕ</a:t>
            </a:r>
            <a:r>
              <a:rPr dirty="0" sz="1800" spc="27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ﻭﺗﻜﻮﻳﻦ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ﻭﺍﻟﺘﻌﺎﻭﻥ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ﺍﻟﺜﻘﺔ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ﻭﺇﻇﻬﺎﺭ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ﺍﻵﺨﺮﻳﻦ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ﺍﻷﻄﻔﺎﻝ</a:t>
            </a:r>
            <a:r>
              <a:rPr dirty="0" sz="1800" spc="1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ﻣﻊ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ﻭﺍﻟﺘﻔﺎﻋﻞ</a:t>
            </a:r>
            <a:r>
              <a:rPr dirty="0" sz="1800" spc="1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ﺍﻷﻨﺸﻄﺔ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ﺍﻟﻤﺸﺎﺭﻛﺔ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)</a:t>
            </a:r>
            <a:r>
              <a:rPr dirty="0" sz="1800" spc="5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ﺍﻻﺟﺘﻤﺎﻋﻴﺔ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ﺍﻟﻤﻬﺎﺭﺍﺕ</a:t>
            </a:r>
            <a:r>
              <a:rPr dirty="0" sz="2000" spc="12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1.1.1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13079" y="3991775"/>
            <a:ext cx="11544420" cy="614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ﻭﺍﻟﺸﻌﻮﺭ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ﺍﻹﻳﺠﺎﺑﻴﺔ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ﺍﻟﻘﻴﻢ</a:t>
            </a:r>
            <a:r>
              <a:rPr dirty="0" sz="1800" spc="13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ﻭﺇﻇﻬﺎﺭ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ﺍﻟﺒﺴﻴﻄﺔ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ﺍﻟﻨﺰﺍﻋﺎﺕ</a:t>
            </a:r>
            <a:r>
              <a:rPr dirty="0" sz="1800" spc="12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ﺣﻞ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ﺍﻟﻨﻔﺲ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ﻭﺿﺒﻂ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ﺍﻟﻌﻮﺍﻃﻒ</a:t>
            </a:r>
            <a:r>
              <a:rPr dirty="0" sz="1800" spc="19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ﺗﻨﻈﻴﻢ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ﻭﺍﻟﻬﻮﻳﺔ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ﺑﺎﻟﺬﺍﺕ</a:t>
            </a:r>
            <a:r>
              <a:rPr dirty="0" sz="1800" spc="14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ﺍﻟﺸﻌﻮﺭ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)</a:t>
            </a:r>
            <a:r>
              <a:rPr dirty="0" sz="1800" spc="5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ﻭﺍﻟﺮﻋﺎﻳﺔ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ﺍﻟﺴﻠﻮﻙ</a:t>
            </a:r>
            <a:r>
              <a:rPr dirty="0" sz="2000" spc="13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2.1.1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79340" y="4293160"/>
            <a:ext cx="9144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(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ﺑﺎﻷﻤﺎﻥ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1979" y="4875696"/>
            <a:ext cx="11442184" cy="614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ﻣﻊ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ﺍﻟﺘﻔﺎﻋﻞ</a:t>
            </a:r>
            <a:r>
              <a:rPr dirty="0" sz="1800" spc="14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ﺧﻼﻝ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ﺍﻷﺤﺎﺩﻳﺚ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ﻓﻲ</a:t>
            </a:r>
            <a:r>
              <a:rPr dirty="0" sz="1800" spc="1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ﻭﺍﻟﻤﺸﺎﺭﻛﺔ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ﺍﻟﺘﻌﻠﻴﻤﺎﺕ</a:t>
            </a:r>
            <a:r>
              <a:rPr dirty="0" sz="1800" spc="15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ﻭﺍﺗﺒﺎﻉ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ﺑﺎﻧﺘﺒﺎﻩ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ﻭﺍﻻﺳﺘﻤﺎﻉ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،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ﻭﺍﻟﻤﺸﺎﻋﺮ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ﺍﻷﻔﻜﺎﺭ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ﻋﻦ</a:t>
            </a:r>
            <a:r>
              <a:rPr dirty="0" sz="1800" spc="10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ﺍﻟﺘﻌﺒﻴﺮ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)</a:t>
            </a:r>
            <a:r>
              <a:rPr dirty="0" sz="1800" spc="51">
                <a:solidFill>
                  <a:srgbClr val="118110"/>
                </a:solidFill>
                <a:latin typeface="TDBTUM+ArialMT"/>
                <a:cs typeface="TDBTUM+Arial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ﺍﻟﺘﻮﺍﺻﻞ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ﻣﻬﺎﺭﺍﺕ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1c4679"/>
                </a:solidFill>
                <a:latin typeface="BTVOPK+Arial-BoldMT"/>
                <a:cs typeface="BTVOPK+Arial-BoldMT"/>
              </a:rPr>
              <a:t>3.1.1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741240" y="5177079"/>
            <a:ext cx="95190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(</a:t>
            </a:r>
            <a:r>
              <a:rPr dirty="0" sz="1800">
                <a:solidFill>
                  <a:srgbClr val="118110"/>
                </a:solidFill>
                <a:latin typeface="TDBTUM+ArialMT"/>
                <a:cs typeface="TDBTUM+ArialMT"/>
              </a:rPr>
              <a:t>ﺍﻷﻄﻔﺎﻝ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29050" y="2506552"/>
            <a:ext cx="321033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03864"/>
                </a:solidFill>
                <a:latin typeface="TDBTUM+ArialMT"/>
                <a:cs typeface="TDBTUM+ArialMT"/>
              </a:rPr>
              <a:t>..</a:t>
            </a:r>
            <a:r>
              <a:rPr dirty="0" sz="5400" spc="12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5400">
                <a:solidFill>
                  <a:srgbClr val="203864"/>
                </a:solidFill>
                <a:latin typeface="TDBTUM+ArialMT"/>
                <a:cs typeface="TDBTUM+ArialMT"/>
              </a:rPr>
              <a:t>ﻟﻜﻢ</a:t>
            </a:r>
            <a:r>
              <a:rPr dirty="0" sz="5400">
                <a:solidFill>
                  <a:srgbClr val="203864"/>
                </a:solidFill>
                <a:latin typeface="TDBTUM+ArialMT"/>
                <a:cs typeface="TDBTUM+ArialMT"/>
              </a:rPr>
              <a:t> </a:t>
            </a:r>
            <a:r>
              <a:rPr dirty="0" sz="5400">
                <a:solidFill>
                  <a:srgbClr val="203864"/>
                </a:solidFill>
                <a:latin typeface="TDBTUM+ArialMT"/>
                <a:cs typeface="TDBTUM+ArialMT"/>
              </a:rPr>
              <a:t>ﺷﻜﺍ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1443" y="4989043"/>
            <a:ext cx="210011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DBTUM+ArialMT"/>
                <a:cs typeface="TDBTUM+ArialMT"/>
              </a:rPr>
              <a:t>bqa</a:t>
            </a:r>
            <a:r>
              <a:rPr dirty="0" sz="240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TDBTUM+ArialMT"/>
                <a:cs typeface="TDBTUM+ArialMT"/>
              </a:rPr>
              <a:t>Bahrain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53833" y="4997274"/>
            <a:ext cx="178370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DBTUM+ArialMT"/>
                <a:cs typeface="TDBTUM+ArialMT"/>
              </a:rPr>
              <a:t>@bqa_bh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1643" y="5010722"/>
            <a:ext cx="271060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DBTUM+ArialMT"/>
                <a:cs typeface="TDBTUM+ArialMT"/>
              </a:rPr>
              <a:t>www.bqa.gov.bh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59432" y="295542"/>
            <a:ext cx="591280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ﺍﻟﻤﺒﻜﺮﺓ</a:t>
            </a:r>
            <a:r>
              <a:rPr dirty="0" sz="3200" spc="2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ﺍﻟﻄﻔﻮﻟﺔ</a:t>
            </a:r>
            <a:r>
              <a:rPr dirty="0" sz="3200" spc="14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ﻣﺮﺣﻠﺔ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3200" spc="2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ﺭﻛﺎﺋﺰ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02394" y="1071358"/>
            <a:ext cx="294483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 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ﻣﺮﻛﺰﻳﺔ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59432" y="272093"/>
            <a:ext cx="591280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ﺍﻟﻤﺒﻜﺮﺓ</a:t>
            </a:r>
            <a:r>
              <a:rPr dirty="0" sz="3200" spc="2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ﺍﻟﻄﻔﻮﻟﺔ</a:t>
            </a:r>
            <a:r>
              <a:rPr dirty="0" sz="3200" spc="14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ﻣﺮﺣﻠﺔ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3200" spc="2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ﺭﻛﺎﺋﺰ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73218" y="1078878"/>
            <a:ext cx="449595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ﻭﺍﻟﻤﺘﻜﺎﻣﻞ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 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ﺍﻟﺸﺎﻣﻞ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 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59432" y="272093"/>
            <a:ext cx="591280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ﺍﻟﻤﺒﻜﺮﺓ</a:t>
            </a:r>
            <a:r>
              <a:rPr dirty="0" sz="3200" spc="21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ﺍﻟﻄﻔﻮﻟﺔ</a:t>
            </a:r>
            <a:r>
              <a:rPr dirty="0" sz="3200" spc="14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ﻣﺮﺣﻠﺔ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ﻓﻲ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ﺍﻟﺘﻌﻠﻴﻢ</a:t>
            </a:r>
            <a:r>
              <a:rPr dirty="0" sz="3200" spc="2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ﺭﻛﺎﺋﺰ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1908" y="1006050"/>
            <a:ext cx="399433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ﻭﺣﺎﺿﻨﺔ</a:t>
            </a:r>
            <a:r>
              <a:rPr dirty="0" sz="4000" spc="17" b="1">
                <a:solidFill>
                  <a:srgbClr val="1b841a"/>
                </a:solidFill>
                <a:latin typeface="BTVOPK+Arial-BoldMT"/>
                <a:cs typeface="BTVOPK+Arial-BoldMT"/>
              </a:rPr>
              <a:t> 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ﺷﺎﻣﻠﺔ</a:t>
            </a:r>
            <a:r>
              <a:rPr dirty="0" sz="4000" spc="14" b="1">
                <a:solidFill>
                  <a:srgbClr val="1b841a"/>
                </a:solidFill>
                <a:latin typeface="BTVOPK+Arial-BoldMT"/>
                <a:cs typeface="BTVOPK+Arial-BoldMT"/>
              </a:rPr>
              <a:t> </a:t>
            </a:r>
            <a:r>
              <a:rPr dirty="0" sz="4000" b="1">
                <a:solidFill>
                  <a:srgbClr val="1b841a"/>
                </a:solidFill>
                <a:latin typeface="BTVOPK+Arial-BoldMT"/>
                <a:cs typeface="BTVOPK+Arial-BoldMT"/>
              </a:rPr>
              <a:t>ﺑﻴﺌﺔ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16748" y="246255"/>
            <a:ext cx="287962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(1)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3200" spc="3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1068" y="1155125"/>
            <a:ext cx="947442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ﺍﻟﻤﺒﻜﺮ؟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ﻟﻠﺘﻌﻠﻴﻢ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ﺍﻟﺜﻼﺙ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ﺍﻟﺮﻛﺎﺋﺰ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ﺗﻌﺰﺯ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ﺍﻷﻨﺸﻄﺔ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ﻧﻮﻋﻴﺔ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ﻫﻲ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ﻣﺎ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،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ﺍﻟﺮﻭﺿﺔ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ﺍﻟﺘﻌﻠﻴﻤﻴﺔ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ﻣﻤﺎﺭﺳﺎﺗﻚ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ﻓﻲ</a:t>
            </a:r>
            <a:r>
              <a:rPr dirty="0" sz="2000" b="1">
                <a:solidFill>
                  <a:srgbClr val="000000"/>
                </a:solidFill>
                <a:latin typeface="CPLNWI+Cambria-Bold"/>
                <a:cs typeface="CPLNWI+Cambria-Bold"/>
              </a:rPr>
              <a:t>ꢀ</a:t>
            </a:r>
            <a:r>
              <a:rPr dirty="0" sz="2000" b="1">
                <a:solidFill>
                  <a:srgbClr val="000000"/>
                </a:solidFill>
                <a:latin typeface="BTVOPK+Arial-BoldMT"/>
                <a:cs typeface="BTVOPK+Arial-BoldMT"/>
              </a:rPr>
              <a:t>ﺗﺄﻤﻞ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9211" y="4648728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62705" y="469166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35959" y="469166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11024" y="5150686"/>
            <a:ext cx="19931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ﻭﺣﺎﺿﻨﺔ</a:t>
            </a:r>
            <a:r>
              <a:rPr dirty="0" sz="2000" spc="-1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ﺷﺎﻣﻠﺔ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ﺑﻴﺌﺔ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5690" y="5150686"/>
            <a:ext cx="224797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ﻭﺍﻟﻤﺘﻜﺎﻣﻞ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ﺍﻟﺸﺎﻣﻞ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06637" y="5145848"/>
            <a:ext cx="14747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2000" spc="2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ﻣﺮﻛﺰﻳﺔ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16748" y="246255"/>
            <a:ext cx="287962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(1)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3200" spc="3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8385" y="882959"/>
            <a:ext cx="50721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ﺍﻟﻤﺒﻜﺮ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ﻣﺮﺣﻠﺔ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ﻓﻲ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ﺭﻛﺎﺋﺰ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2000" spc="-12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ﻷﻨﺸﻄﺔ</a:t>
            </a:r>
            <a:r>
              <a:rPr dirty="0" sz="2000" spc="-11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ﺃﻤﺜﻠﺔ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3362" y="3598581"/>
            <a:ext cx="271509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ﺍﻟﺤﺮﻭﻑ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ﺑﺄﺼﻮﺍﺕ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ﺍﻟﺼﻮﺭ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ﻣﻄﺎﺑﻘﺔ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3988" y="3598581"/>
            <a:ext cx="179801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ﺑﺎﻟﺮﻣﻞ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ﺍﻷﺸﻜﺎﻝ</a:t>
            </a:r>
            <a:r>
              <a:rPr dirty="0" sz="1800" spc="1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ﻋﻤﻞ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29399" y="4523221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6481" y="4982241"/>
            <a:ext cx="14747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ﺍﻟﻠﻌﺐ</a:t>
            </a:r>
            <a:r>
              <a:rPr dirty="0" sz="2000" spc="2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ﻣﺮﻛﺰﻳﺔ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1374" y="6168977"/>
            <a:ext cx="148847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ﺍﻟﻤﻜﻌﺒﺎﺕ</a:t>
            </a:r>
            <a:r>
              <a:rPr dirty="0" sz="1800" spc="19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ﺗﺮﻛﻴﺐ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79379" y="6168977"/>
            <a:ext cx="27985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ﺍﻟﺨﺎﺭﺟﻴﺔ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ﺍﻟﺴﺎﺣﺎﺕ</a:t>
            </a:r>
            <a:r>
              <a:rPr dirty="0" sz="1800" spc="18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ﻓﻲ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ﺍﻟﺤﺮ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16748" y="246255"/>
            <a:ext cx="287962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(1)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ﺗﺪﺭﻳﺒﻲ</a:t>
            </a:r>
            <a:r>
              <a:rPr dirty="0" sz="3200" spc="36" b="1">
                <a:solidFill>
                  <a:srgbClr val="15345b"/>
                </a:solidFill>
                <a:latin typeface="BTVOPK+Arial-BoldMT"/>
                <a:cs typeface="BTVOPK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BTVOPK+Arial-BoldMT"/>
                <a:cs typeface="BTVOPK+Arial-BoldMT"/>
              </a:rPr>
              <a:t>ﻧﺸﺎﻁ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8385" y="882959"/>
            <a:ext cx="50721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ﺍﻟﻤﺒﻜﺮ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ﻣﺮﺣﻠﺔ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ﻓﻲ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ﺍﻟﺘﻌﻠﻴﻢ</a:t>
            </a:r>
            <a:r>
              <a:rPr dirty="0" sz="2000" spc="-123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ﺭﻛﺎﺋﺰ</a:t>
            </a:r>
            <a:r>
              <a:rPr dirty="0" sz="2000" spc="-116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ﺗﻌﺰﺯ</a:t>
            </a:r>
            <a:r>
              <a:rPr dirty="0" sz="2000" spc="-120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ﻷﻨﺸﻄﺔ</a:t>
            </a:r>
            <a:r>
              <a:rPr dirty="0" sz="2000" spc="-115">
                <a:solidFill>
                  <a:srgbClr val="000000"/>
                </a:solidFill>
                <a:latin typeface="TDBTUM+ArialMT"/>
                <a:cs typeface="TDBTUM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TDBTUM+ArialMT"/>
                <a:cs typeface="TDBTUM+ArialMT"/>
              </a:rPr>
              <a:t>ﺃﻤﺜﻠﺔ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3536" y="3554762"/>
            <a:ext cx="12063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ﺍﻟﻧﺎﺋﻲ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4783" y="3554760"/>
            <a:ext cx="241874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ﺍﻷﺸﻜﺎﻝ</a:t>
            </a:r>
            <a:r>
              <a:rPr dirty="0" sz="1800" spc="1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ﻟﺘﻜﻮﻳﻦ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ﺍﻟﻘﻄﻊ</a:t>
            </a:r>
            <a:r>
              <a:rPr dirty="0" sz="1800" spc="1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ﺗﺮﻛﻴﺐ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27128" y="4523221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TDBTUM+ArialMT"/>
                <a:cs typeface="TDBTUM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46860" y="4982241"/>
            <a:ext cx="224797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ﻭﺍﻟﻤﺘﻜﺎﻣﻞ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ﺍﻟﺸﺎﻣﻞ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BTVOPK+Arial-BoldMT"/>
                <a:cs typeface="BTVOPK+Arial-BoldMT"/>
              </a:rPr>
              <a:t>ﺍﻟﻨﻤﻮ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705" y="6231620"/>
            <a:ext cx="251127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ﺍﻟﻔﺼﻮﻝ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ﺧﺎﺭﺝ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ﺍﻟﺠﻤﺎﻋﻲ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ﺍﻟﻠﻌﺐ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3637" y="6231619"/>
            <a:ext cx="235114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ﻭﺍﻟﻤﺸﺎﻋﺮ</a:t>
            </a:r>
            <a:r>
              <a:rPr dirty="0" sz="1800" spc="14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ﺍﻟﺮﺃﻲ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ﻋﻦ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BTVOPK+Arial-BoldMT"/>
                <a:cs typeface="BTVOPK+Arial-BoldMT"/>
              </a:rPr>
              <a:t>ﺍﻟﺘﻌﺒﻴﺮ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2025-02-02T04:46:49-07:00</dcterms:modified>
</cp:coreProperties>
</file>